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5" r:id="rId1"/>
  </p:sldMasterIdLst>
  <p:sldIdLst>
    <p:sldId id="256" r:id="rId2"/>
    <p:sldId id="257" r:id="rId3"/>
    <p:sldId id="259" r:id="rId4"/>
    <p:sldId id="258" r:id="rId5"/>
    <p:sldId id="260" r:id="rId6"/>
    <p:sldId id="261" r:id="rId7"/>
    <p:sldId id="264" r:id="rId8"/>
    <p:sldId id="262" r:id="rId9"/>
    <p:sldId id="263" r:id="rId10"/>
    <p:sldId id="274" r:id="rId11"/>
    <p:sldId id="265" r:id="rId12"/>
    <p:sldId id="266" r:id="rId13"/>
    <p:sldId id="267" r:id="rId14"/>
    <p:sldId id="268" r:id="rId15"/>
    <p:sldId id="269" r:id="rId16"/>
    <p:sldId id="270" r:id="rId17"/>
    <p:sldId id="279" r:id="rId18"/>
    <p:sldId id="271" r:id="rId19"/>
    <p:sldId id="272" r:id="rId20"/>
    <p:sldId id="273"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C2D7"/>
    <a:srgbClr val="194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53" d="100"/>
          <a:sy n="53" d="100"/>
        </p:scale>
        <p:origin x="1100" y="3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4625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51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0384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1382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01578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1237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4484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5302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357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750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382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3996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118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520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712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12/31/2022</a:t>
            </a:fld>
            <a:endParaRPr lang="en-US" dirty="0"/>
          </a:p>
        </p:txBody>
      </p:sp>
    </p:spTree>
    <p:extLst>
      <p:ext uri="{BB962C8B-B14F-4D97-AF65-F5344CB8AC3E}">
        <p14:creationId xmlns:p14="http://schemas.microsoft.com/office/powerpoint/2010/main" val="123675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12/31/2022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80336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22C9-620F-5F75-D2F6-0B419982BAEA}"/>
              </a:ext>
            </a:extLst>
          </p:cNvPr>
          <p:cNvSpPr>
            <a:spLocks noGrp="1"/>
          </p:cNvSpPr>
          <p:nvPr>
            <p:ph type="ctrTitle"/>
          </p:nvPr>
        </p:nvSpPr>
        <p:spPr>
          <a:xfrm>
            <a:off x="956830" y="1122363"/>
            <a:ext cx="9088507" cy="2260917"/>
          </a:xfrm>
        </p:spPr>
        <p:txBody>
          <a:bodyPr>
            <a:normAutofit/>
          </a:bodyPr>
          <a:lstStyle/>
          <a:p>
            <a:pPr algn="l"/>
            <a:r>
              <a:rPr lang="en-US" dirty="0">
                <a:solidFill>
                  <a:schemeClr val="tx1"/>
                </a:solidFill>
              </a:rPr>
              <a:t>STANDARD C LIBRARY INPUT                   AND  OUTPUT FUNCTIONS</a:t>
            </a:r>
          </a:p>
        </p:txBody>
      </p:sp>
      <p:sp>
        <p:nvSpPr>
          <p:cNvPr id="3" name="Subtitle 2">
            <a:extLst>
              <a:ext uri="{FF2B5EF4-FFF2-40B4-BE49-F238E27FC236}">
                <a16:creationId xmlns:a16="http://schemas.microsoft.com/office/drawing/2014/main" id="{01DFE461-5B86-51F0-4A48-B8D4E53BF120}"/>
              </a:ext>
            </a:extLst>
          </p:cNvPr>
          <p:cNvSpPr>
            <a:spLocks noGrp="1"/>
          </p:cNvSpPr>
          <p:nvPr>
            <p:ph type="subTitle" idx="1"/>
          </p:nvPr>
        </p:nvSpPr>
        <p:spPr>
          <a:xfrm>
            <a:off x="4896853" y="4256655"/>
            <a:ext cx="3926142" cy="1655762"/>
          </a:xfrm>
        </p:spPr>
        <p:txBody>
          <a:bodyPr>
            <a:normAutofit lnSpcReduction="10000"/>
          </a:bodyPr>
          <a:lstStyle/>
          <a:p>
            <a:r>
              <a:rPr lang="en-US" dirty="0"/>
              <a:t>                                                                      </a:t>
            </a:r>
          </a:p>
          <a:p>
            <a:r>
              <a:rPr lang="en-US" dirty="0">
                <a:solidFill>
                  <a:schemeClr val="tx1"/>
                </a:solidFill>
              </a:rPr>
              <a:t>                                                  PRESENTED BY</a:t>
            </a:r>
          </a:p>
          <a:p>
            <a:r>
              <a:rPr lang="en-US" dirty="0">
                <a:solidFill>
                  <a:schemeClr val="tx1"/>
                </a:solidFill>
              </a:rPr>
              <a:t>                                                                                     HARIKRISHNA LAKA</a:t>
            </a:r>
          </a:p>
        </p:txBody>
      </p:sp>
    </p:spTree>
    <p:extLst>
      <p:ext uri="{BB962C8B-B14F-4D97-AF65-F5344CB8AC3E}">
        <p14:creationId xmlns:p14="http://schemas.microsoft.com/office/powerpoint/2010/main" val="338190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67CE-AA7B-8926-2AA8-1416D6EE49D9}"/>
              </a:ext>
            </a:extLst>
          </p:cNvPr>
          <p:cNvSpPr>
            <a:spLocks noGrp="1"/>
          </p:cNvSpPr>
          <p:nvPr>
            <p:ph type="title"/>
          </p:nvPr>
        </p:nvSpPr>
        <p:spPr>
          <a:xfrm>
            <a:off x="677334" y="609600"/>
            <a:ext cx="8596668" cy="757187"/>
          </a:xfrm>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Flow of execution of scanf( )</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1672416498448.jpg"/>
          <p:cNvPicPr>
            <a:picLocks noGrp="1" noChangeAspect="1"/>
          </p:cNvPicPr>
          <p:nvPr>
            <p:ph idx="1"/>
          </p:nvPr>
        </p:nvPicPr>
        <p:blipFill>
          <a:blip r:embed="rId2"/>
          <a:srcRect t="-4753" r="730"/>
          <a:stretch>
            <a:fillRect/>
          </a:stretch>
        </p:blipFill>
        <p:spPr>
          <a:xfrm rot="16200000">
            <a:off x="2733920" y="-1057062"/>
            <a:ext cx="3984173" cy="9625265"/>
          </a:xfrm>
        </p:spPr>
      </p:pic>
    </p:spTree>
    <p:extLst>
      <p:ext uri="{BB962C8B-B14F-4D97-AF65-F5344CB8AC3E}">
        <p14:creationId xmlns:p14="http://schemas.microsoft.com/office/powerpoint/2010/main" val="494842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217B-328C-DB4B-9335-A971D9FAF9BE}"/>
              </a:ext>
            </a:extLst>
          </p:cNvPr>
          <p:cNvSpPr>
            <a:spLocks noGrp="1"/>
          </p:cNvSpPr>
          <p:nvPr>
            <p:ph type="title"/>
          </p:nvPr>
        </p:nvSpPr>
        <p:spPr>
          <a:xfrm>
            <a:off x="1232853" y="327414"/>
            <a:ext cx="9905998" cy="830825"/>
          </a:xfrm>
        </p:spPr>
        <p:txBody>
          <a:bodyPr/>
          <a:lstStyle/>
          <a:p>
            <a:r>
              <a:rPr lang="en-US" dirty="0"/>
              <a:t>CONVERTION SPECIFICATIONS</a:t>
            </a:r>
          </a:p>
        </p:txBody>
      </p:sp>
      <p:sp>
        <p:nvSpPr>
          <p:cNvPr id="3" name="Content Placeholder 2">
            <a:extLst>
              <a:ext uri="{FF2B5EF4-FFF2-40B4-BE49-F238E27FC236}">
                <a16:creationId xmlns:a16="http://schemas.microsoft.com/office/drawing/2014/main" id="{0F71A874-C803-4E05-17DF-2C3E59D0BA9B}"/>
              </a:ext>
            </a:extLst>
          </p:cNvPr>
          <p:cNvSpPr>
            <a:spLocks noGrp="1"/>
          </p:cNvSpPr>
          <p:nvPr>
            <p:ph idx="1"/>
          </p:nvPr>
        </p:nvSpPr>
        <p:spPr>
          <a:xfrm>
            <a:off x="1141412" y="983226"/>
            <a:ext cx="9905999" cy="5638800"/>
          </a:xfrm>
        </p:spPr>
        <p:txBody>
          <a:bodyPr>
            <a:normAutofit lnSpcReduction="10000"/>
          </a:bodyPr>
          <a:lstStyle/>
          <a:p>
            <a:pPr marL="0" indent="0">
              <a:buNone/>
            </a:pPr>
            <a:r>
              <a:rPr lang="en-US" sz="2000" dirty="0">
                <a:solidFill>
                  <a:schemeClr val="tx1"/>
                </a:solidFill>
              </a:rPr>
              <a:t>FORMATE SPECIFIERS</a:t>
            </a:r>
          </a:p>
          <a:p>
            <a:pPr marL="0" indent="0">
              <a:buNone/>
            </a:pPr>
            <a:r>
              <a:rPr lang="en-US" dirty="0"/>
              <a:t>The Functions scanf() and printf() make use of conversion specifications to specify the type and size of data. Each conversion specification must begin with a percent sign (%).</a:t>
            </a:r>
          </a:p>
          <a:p>
            <a:pPr marL="0" indent="0">
              <a:buNone/>
            </a:pPr>
            <a:r>
              <a:rPr lang="en-US" sz="2000" dirty="0">
                <a:solidFill>
                  <a:schemeClr val="tx1"/>
                </a:solidFill>
              </a:rPr>
              <a:t>Conversion Character                     Meaning </a:t>
            </a:r>
          </a:p>
          <a:p>
            <a:r>
              <a:rPr lang="en-US" dirty="0"/>
              <a:t>%c                        -                 print binary to Ascii values</a:t>
            </a:r>
          </a:p>
          <a:p>
            <a:r>
              <a:rPr lang="en-US" dirty="0"/>
              <a:t>%d                       -                 print binary to signed decimal</a:t>
            </a:r>
          </a:p>
          <a:p>
            <a:r>
              <a:rPr lang="en-US" dirty="0"/>
              <a:t>%u                       -                 print binary to unsigned int</a:t>
            </a:r>
          </a:p>
          <a:p>
            <a:r>
              <a:rPr lang="en-US" dirty="0"/>
              <a:t>%</a:t>
            </a:r>
            <a:r>
              <a:rPr lang="en-US" dirty="0" err="1"/>
              <a:t>i</a:t>
            </a:r>
            <a:r>
              <a:rPr lang="en-US" dirty="0"/>
              <a:t>                       -                 print binary to decimal values</a:t>
            </a:r>
          </a:p>
          <a:p>
            <a:r>
              <a:rPr lang="en-US" dirty="0"/>
              <a:t>%x                      -                 print binary to hexa decimal values</a:t>
            </a:r>
          </a:p>
          <a:p>
            <a:r>
              <a:rPr lang="en-US" dirty="0"/>
              <a:t>%o                      -                 print  binary to octal values</a:t>
            </a:r>
          </a:p>
          <a:p>
            <a:r>
              <a:rPr lang="en-US" dirty="0"/>
              <a:t>%F 0r %f             -                print binary to float </a:t>
            </a:r>
          </a:p>
          <a:p>
            <a:r>
              <a:rPr lang="en-US" dirty="0"/>
              <a:t>%E or %e            -                 print binary to exponentional</a:t>
            </a:r>
          </a:p>
          <a:p>
            <a:r>
              <a:rPr lang="en-US" dirty="0"/>
              <a:t>%G or %g           -                  print binary to float or exponentional </a:t>
            </a:r>
          </a:p>
          <a:p>
            <a:r>
              <a:rPr lang="en-US" dirty="0"/>
              <a:t>%s                     -                 print starting base address</a:t>
            </a:r>
          </a:p>
          <a:p>
            <a:r>
              <a:rPr lang="en-US" dirty="0"/>
              <a:t>%p                    -                 print address in hexa decimal formate</a:t>
            </a:r>
          </a:p>
        </p:txBody>
      </p:sp>
    </p:spTree>
    <p:extLst>
      <p:ext uri="{BB962C8B-B14F-4D97-AF65-F5344CB8AC3E}">
        <p14:creationId xmlns:p14="http://schemas.microsoft.com/office/powerpoint/2010/main" val="160563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6675A-A9DE-AB48-4E44-AEB68B345233}"/>
              </a:ext>
            </a:extLst>
          </p:cNvPr>
          <p:cNvSpPr>
            <a:spLocks noGrp="1"/>
          </p:cNvSpPr>
          <p:nvPr>
            <p:ph idx="1"/>
          </p:nvPr>
        </p:nvSpPr>
        <p:spPr>
          <a:xfrm>
            <a:off x="514395" y="245525"/>
            <a:ext cx="8918363" cy="6482534"/>
          </a:xfrm>
        </p:spPr>
        <p:txBody>
          <a:bodyPr>
            <a:normAutofit/>
          </a:bodyPr>
          <a:lstStyle/>
          <a:p>
            <a:pPr marL="0" indent="0">
              <a:buNone/>
            </a:pPr>
            <a:r>
              <a:rPr lang="en-US" sz="2400" dirty="0">
                <a:solidFill>
                  <a:schemeClr val="tx1"/>
                </a:solidFill>
              </a:rPr>
              <a:t>EXECUTABLE CHARACTERS WITH CHANGING CURSOR POSITION </a:t>
            </a:r>
          </a:p>
          <a:p>
            <a:r>
              <a:rPr lang="en-US" dirty="0"/>
              <a:t>Executable characters are non – printable characters simply they changes the cursor positions  these executables characters along with field width . We can display the output in a particular formate .</a:t>
            </a:r>
          </a:p>
          <a:p>
            <a:r>
              <a:rPr lang="en-US" dirty="0"/>
              <a:t>\b  - backspace cursor will jump one previous position</a:t>
            </a:r>
          </a:p>
          <a:p>
            <a:r>
              <a:rPr lang="en-US" dirty="0"/>
              <a:t>\t   - Horizontal tab we can see 8 empty spaces</a:t>
            </a:r>
          </a:p>
          <a:p>
            <a:r>
              <a:rPr lang="en-US" dirty="0"/>
              <a:t>\v   - vertical tab cursor will jump from current to next line same position</a:t>
            </a:r>
          </a:p>
          <a:p>
            <a:r>
              <a:rPr lang="en-US" dirty="0"/>
              <a:t>\a   -  aleart gives a beep/bell sound</a:t>
            </a:r>
          </a:p>
          <a:p>
            <a:pPr marL="0" indent="0">
              <a:buNone/>
            </a:pPr>
            <a:endParaRPr lang="en-US" dirty="0"/>
          </a:p>
          <a:p>
            <a:pPr marL="0" indent="0">
              <a:buNone/>
            </a:pPr>
            <a:r>
              <a:rPr lang="en-US" b="1" dirty="0"/>
              <a:t>Eg:</a:t>
            </a:r>
            <a:r>
              <a:rPr lang="en-US" dirty="0"/>
              <a:t> #include&lt;stdio.h&gt;</a:t>
            </a:r>
          </a:p>
          <a:p>
            <a:pPr marL="0" indent="0">
              <a:buNone/>
            </a:pPr>
            <a:r>
              <a:rPr lang="en-US" dirty="0"/>
              <a:t>Int main()</a:t>
            </a:r>
          </a:p>
          <a:p>
            <a:pPr marL="0" indent="0">
              <a:buNone/>
            </a:pPr>
            <a:r>
              <a:rPr lang="en-US" dirty="0"/>
              <a:t>{  </a:t>
            </a:r>
          </a:p>
          <a:p>
            <a:pPr marL="0" indent="0">
              <a:buNone/>
            </a:pPr>
            <a:r>
              <a:rPr lang="en-US" dirty="0"/>
              <a:t>   int ret</a:t>
            </a:r>
            <a:r>
              <a:rPr lang="en-US" b="1" dirty="0"/>
              <a:t>;                                                    OUTPUT</a:t>
            </a:r>
            <a:r>
              <a:rPr lang="en-US" dirty="0"/>
              <a:t>: welcome</a:t>
            </a:r>
          </a:p>
          <a:p>
            <a:pPr marL="0" indent="0">
              <a:buNone/>
            </a:pPr>
            <a:r>
              <a:rPr lang="en-US" dirty="0"/>
              <a:t>   ret=printf(“welcome\n”);                                       hi      </a:t>
            </a:r>
          </a:p>
          <a:p>
            <a:pPr marL="0" indent="0">
              <a:buNone/>
            </a:pPr>
            <a:r>
              <a:rPr lang="en-US" dirty="0"/>
              <a:t>   Printf(“hi \t \v hello \b child\n”);                                           hello child</a:t>
            </a:r>
          </a:p>
          <a:p>
            <a:pPr marL="0" indent="0">
              <a:buNone/>
            </a:pP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650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3A80C-9C51-0A06-3749-8A391DA91790}"/>
              </a:ext>
            </a:extLst>
          </p:cNvPr>
          <p:cNvSpPr>
            <a:spLocks noGrp="1"/>
          </p:cNvSpPr>
          <p:nvPr>
            <p:ph idx="1"/>
          </p:nvPr>
        </p:nvSpPr>
        <p:spPr>
          <a:xfrm>
            <a:off x="587830" y="216310"/>
            <a:ext cx="9418320" cy="5525730"/>
          </a:xfrm>
        </p:spPr>
        <p:txBody>
          <a:bodyPr/>
          <a:lstStyle/>
          <a:p>
            <a:pPr marL="0" indent="0">
              <a:buNone/>
            </a:pPr>
            <a:r>
              <a:rPr lang="en-US" sz="2400" dirty="0">
                <a:solidFill>
                  <a:schemeClr val="tx1"/>
                </a:solidFill>
              </a:rPr>
              <a:t>FIELD WIDTH</a:t>
            </a:r>
          </a:p>
          <a:p>
            <a:pPr marL="0" indent="0">
              <a:buNone/>
            </a:pPr>
            <a:r>
              <a:rPr lang="en-US" dirty="0"/>
              <a:t>It will reserved the number of empty spaces for the given output , the output will not change.</a:t>
            </a:r>
          </a:p>
          <a:p>
            <a:r>
              <a:rPr lang="en-US" dirty="0"/>
              <a:t>The field width can be a positive or negative number are even it can be a real constant . It must be used along with the format specifier.</a:t>
            </a:r>
          </a:p>
          <a:p>
            <a:r>
              <a:rPr lang="en-US" dirty="0"/>
              <a:t>Positive field width will justify the output towards the right hand side, negative field width will justify output towards output left hand side.</a:t>
            </a:r>
          </a:p>
          <a:p>
            <a:pPr marL="0" indent="0">
              <a:buNone/>
            </a:pPr>
            <a:r>
              <a:rPr lang="en-US" b="1" dirty="0"/>
              <a:t>Eg:1 </a:t>
            </a:r>
            <a:r>
              <a:rPr lang="en-US" dirty="0"/>
              <a:t> printf(“%-10d%-10d\n”,123,12345);</a:t>
            </a:r>
          </a:p>
          <a:p>
            <a:pPr marL="0" indent="0">
              <a:buNone/>
            </a:pPr>
            <a:r>
              <a:rPr lang="en-US" b="1" dirty="0"/>
              <a:t>Output:</a:t>
            </a:r>
            <a:r>
              <a:rPr lang="en-US" dirty="0"/>
              <a:t>  123-------</a:t>
            </a:r>
          </a:p>
          <a:p>
            <a:pPr marL="0" indent="0">
              <a:buNone/>
            </a:pPr>
            <a:r>
              <a:rPr lang="en-US" dirty="0"/>
              <a:t>            12345-----</a:t>
            </a:r>
          </a:p>
          <a:p>
            <a:pPr marL="0" indent="0">
              <a:buNone/>
            </a:pPr>
            <a:endParaRPr lang="en-US" dirty="0"/>
          </a:p>
        </p:txBody>
      </p:sp>
    </p:spTree>
    <p:extLst>
      <p:ext uri="{BB962C8B-B14F-4D97-AF65-F5344CB8AC3E}">
        <p14:creationId xmlns:p14="http://schemas.microsoft.com/office/powerpoint/2010/main" val="249039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B4AD-2FC3-2255-FD9F-C01B967820C3}"/>
              </a:ext>
            </a:extLst>
          </p:cNvPr>
          <p:cNvSpPr>
            <a:spLocks noGrp="1"/>
          </p:cNvSpPr>
          <p:nvPr>
            <p:ph type="title"/>
          </p:nvPr>
        </p:nvSpPr>
        <p:spPr>
          <a:xfrm>
            <a:off x="734786" y="209005"/>
            <a:ext cx="10312625" cy="587829"/>
          </a:xfrm>
        </p:spPr>
        <p:txBody>
          <a:bodyPr>
            <a:normAutofit fontScale="90000"/>
          </a:bodyPr>
          <a:lstStyle/>
          <a:p>
            <a:r>
              <a:rPr lang="en-US" dirty="0"/>
              <a:t>                       READING INPUT DATA(scanf())</a:t>
            </a:r>
            <a:br>
              <a:rPr lang="en-US" dirty="0"/>
            </a:br>
            <a:endParaRPr lang="en-US" dirty="0"/>
          </a:p>
        </p:txBody>
      </p:sp>
      <p:sp>
        <p:nvSpPr>
          <p:cNvPr id="3" name="Content Placeholder 2">
            <a:extLst>
              <a:ext uri="{FF2B5EF4-FFF2-40B4-BE49-F238E27FC236}">
                <a16:creationId xmlns:a16="http://schemas.microsoft.com/office/drawing/2014/main" id="{12D00CAC-680F-3E79-E0FB-034CE0C4DC28}"/>
              </a:ext>
            </a:extLst>
          </p:cNvPr>
          <p:cNvSpPr>
            <a:spLocks noGrp="1"/>
          </p:cNvSpPr>
          <p:nvPr>
            <p:ph idx="1"/>
          </p:nvPr>
        </p:nvSpPr>
        <p:spPr>
          <a:xfrm>
            <a:off x="561704" y="840920"/>
            <a:ext cx="9333067" cy="5612131"/>
          </a:xfrm>
        </p:spPr>
        <p:txBody>
          <a:bodyPr>
            <a:normAutofit fontScale="92500"/>
          </a:bodyPr>
          <a:lstStyle/>
          <a:p>
            <a:r>
              <a:rPr lang="en-US" dirty="0"/>
              <a:t>Input data can be entered into the memory from a standard input device. The scanf() library function can be used for entering data.This function can take all types of values as input.</a:t>
            </a:r>
          </a:p>
          <a:p>
            <a:pPr marL="0" indent="0">
              <a:buNone/>
            </a:pPr>
            <a:r>
              <a:rPr lang="en-US" b="1" dirty="0"/>
              <a:t>Scanf(“control string”,address1,address2,….);</a:t>
            </a:r>
          </a:p>
          <a:p>
            <a:r>
              <a:rPr lang="en-US" dirty="0"/>
              <a:t>This function should have atleast two parameters. First control string in double quotes, The conversion  specification characters may be one or more, it depends on the number of  variables we want to input. The other parameters are address of variables.</a:t>
            </a:r>
          </a:p>
          <a:p>
            <a:pPr marL="0" indent="0">
              <a:buNone/>
            </a:pPr>
            <a:r>
              <a:rPr lang="en-US" b="1" dirty="0"/>
              <a:t>Eg:1 </a:t>
            </a:r>
            <a:r>
              <a:rPr lang="en-US" dirty="0"/>
              <a:t>#include&lt;stdio.h&gt;</a:t>
            </a:r>
          </a:p>
          <a:p>
            <a:pPr marL="0" indent="0">
              <a:buNone/>
            </a:pPr>
            <a:r>
              <a:rPr lang="en-US" dirty="0"/>
              <a:t>    int main(void</a:t>
            </a:r>
            <a:r>
              <a:rPr lang="en-US" b="1" dirty="0"/>
              <a:t>){                                                     output: </a:t>
            </a:r>
            <a:r>
              <a:rPr lang="en-US" dirty="0"/>
              <a:t>The control string contains only one                                                    </a:t>
            </a:r>
          </a:p>
          <a:p>
            <a:pPr marL="0" indent="0">
              <a:buNone/>
            </a:pPr>
            <a:r>
              <a:rPr lang="en-US" dirty="0"/>
              <a:t>    int marks;                                                                      conversion specifier %d, i.e. one integer</a:t>
            </a:r>
          </a:p>
          <a:p>
            <a:pPr marL="0" indent="0">
              <a:buNone/>
            </a:pPr>
            <a:r>
              <a:rPr lang="en-US" dirty="0"/>
              <a:t>    --------                                                                          value should be entered as input.</a:t>
            </a:r>
          </a:p>
          <a:p>
            <a:pPr marL="0" indent="0">
              <a:buNone/>
            </a:pPr>
            <a:r>
              <a:rPr lang="en-US" dirty="0"/>
              <a:t>    scanf(“%d”, &amp;marks);</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163174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4E9C-2090-C6BA-0617-8EFF7019FA78}"/>
              </a:ext>
            </a:extLst>
          </p:cNvPr>
          <p:cNvSpPr>
            <a:spLocks noGrp="1"/>
          </p:cNvSpPr>
          <p:nvPr>
            <p:ph idx="1"/>
          </p:nvPr>
        </p:nvSpPr>
        <p:spPr>
          <a:xfrm>
            <a:off x="391886" y="182880"/>
            <a:ext cx="10289765" cy="6343650"/>
          </a:xfrm>
        </p:spPr>
        <p:txBody>
          <a:bodyPr>
            <a:normAutofit/>
          </a:bodyPr>
          <a:lstStyle/>
          <a:p>
            <a:pPr marL="0" indent="0">
              <a:buNone/>
            </a:pPr>
            <a:r>
              <a:rPr lang="en-US" sz="2000" b="1" dirty="0"/>
              <a:t>Eg2:</a:t>
            </a:r>
            <a:r>
              <a:rPr lang="en-US" dirty="0"/>
              <a:t> #include&lt;stdio.h&gt;</a:t>
            </a:r>
          </a:p>
          <a:p>
            <a:pPr marL="0" indent="0">
              <a:buNone/>
            </a:pPr>
            <a:r>
              <a:rPr lang="en-US" dirty="0"/>
              <a:t>       int main(void){                                 </a:t>
            </a:r>
            <a:r>
              <a:rPr lang="en-US" sz="2000" b="1" dirty="0"/>
              <a:t>output:      </a:t>
            </a:r>
            <a:r>
              <a:rPr lang="en-US" dirty="0"/>
              <a:t>Here control string contain</a:t>
            </a:r>
          </a:p>
          <a:p>
            <a:pPr marL="0" indent="0">
              <a:buNone/>
            </a:pPr>
            <a:r>
              <a:rPr lang="en-US" dirty="0"/>
              <a:t>       char ch;                                         conversion specification character %c,</a:t>
            </a:r>
          </a:p>
          <a:p>
            <a:pPr marL="0" indent="0">
              <a:buNone/>
            </a:pPr>
            <a:r>
              <a:rPr lang="en-US" dirty="0"/>
              <a:t>       ----------- ,                                      that a single character should be </a:t>
            </a:r>
          </a:p>
          <a:p>
            <a:pPr marL="0" indent="0">
              <a:buNone/>
            </a:pPr>
            <a:r>
              <a:rPr lang="en-US" dirty="0"/>
              <a:t>       scanf(“%c”,&amp;ch);                             entered as input.in variable ch .</a:t>
            </a:r>
          </a:p>
          <a:p>
            <a:pPr marL="0" indent="0">
              <a:buNone/>
            </a:pPr>
            <a:r>
              <a:rPr lang="en-US" dirty="0"/>
              <a:t>       ----------</a:t>
            </a:r>
          </a:p>
          <a:p>
            <a:pPr marL="0" indent="0">
              <a:buNone/>
            </a:pPr>
            <a:r>
              <a:rPr lang="en-US" dirty="0"/>
              <a:t>}</a:t>
            </a:r>
          </a:p>
          <a:p>
            <a:pPr marL="0" indent="0">
              <a:buNone/>
            </a:pPr>
            <a:r>
              <a:rPr lang="en-US" dirty="0"/>
              <a:t>Eg:3 #include&lt;stdio.h&gt;</a:t>
            </a:r>
          </a:p>
          <a:p>
            <a:pPr marL="0" indent="0">
              <a:buNone/>
            </a:pPr>
            <a:r>
              <a:rPr lang="en-US" dirty="0"/>
              <a:t>        int main(){                                                  </a:t>
            </a:r>
            <a:r>
              <a:rPr lang="en-US" sz="2000" b="1" dirty="0"/>
              <a:t>output:</a:t>
            </a:r>
            <a:r>
              <a:rPr lang="en-US" dirty="0"/>
              <a:t>     Here control string contains </a:t>
            </a:r>
          </a:p>
          <a:p>
            <a:pPr marL="0" indent="0">
              <a:buNone/>
            </a:pPr>
            <a:r>
              <a:rPr lang="en-US" dirty="0"/>
              <a:t>        char str[10];                                                conversion specifier as %s and not </a:t>
            </a:r>
          </a:p>
          <a:p>
            <a:pPr marL="0" indent="0">
              <a:buNone/>
            </a:pPr>
            <a:r>
              <a:rPr lang="en-US" dirty="0"/>
              <a:t>        ---------------                                                 preceded by ampersand(&amp;)sign.</a:t>
            </a:r>
          </a:p>
          <a:p>
            <a:pPr marL="0" indent="0">
              <a:buNone/>
            </a:pPr>
            <a:r>
              <a:rPr lang="en-US" dirty="0"/>
              <a:t>       scanf(“%s”, str);</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3694323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34E19A-6F84-763B-0C50-101A881EE593}"/>
              </a:ext>
            </a:extLst>
          </p:cNvPr>
          <p:cNvSpPr txBox="1"/>
          <p:nvPr/>
        </p:nvSpPr>
        <p:spPr>
          <a:xfrm>
            <a:off x="445170" y="-191130"/>
            <a:ext cx="8662735" cy="4832092"/>
          </a:xfrm>
          <a:prstGeom prst="rect">
            <a:avLst/>
          </a:prstGeom>
          <a:noFill/>
        </p:spPr>
        <p:txBody>
          <a:bodyPr wrap="square">
            <a:spAutoFit/>
          </a:bodyPr>
          <a:lstStyle/>
          <a:p>
            <a:pPr marL="0" indent="0">
              <a:buNone/>
            </a:pPr>
            <a:endParaRPr lang="en-US" dirty="0"/>
          </a:p>
          <a:p>
            <a:pPr marL="0" indent="0">
              <a:buNone/>
            </a:pPr>
            <a:r>
              <a:rPr lang="en-US" dirty="0"/>
              <a:t>Eg:4</a:t>
            </a:r>
          </a:p>
          <a:p>
            <a:pPr marL="0" indent="0">
              <a:buNone/>
            </a:pPr>
            <a:r>
              <a:rPr lang="en-US" dirty="0"/>
              <a:t> #include&lt;stdio.h&gt;                                              </a:t>
            </a:r>
            <a:r>
              <a:rPr lang="en-US" sz="2000" b="1" dirty="0"/>
              <a:t>output:</a:t>
            </a:r>
            <a:r>
              <a:rPr lang="en-US" dirty="0"/>
              <a:t>  Here 17 is stored in variable day, 6 in </a:t>
            </a:r>
          </a:p>
          <a:p>
            <a:pPr marL="0" indent="0">
              <a:buNone/>
            </a:pPr>
            <a:r>
              <a:rPr lang="en-US" dirty="0"/>
              <a:t>       int main(void){                                                                month and 2001 year stored in     </a:t>
            </a:r>
            <a:r>
              <a:rPr lang="en-US" dirty="0" err="1"/>
              <a:t>va</a:t>
            </a:r>
            <a:r>
              <a:rPr lang="en-US" dirty="0"/>
              <a:t> </a:t>
            </a:r>
          </a:p>
          <a:p>
            <a:pPr marL="0" indent="0">
              <a:buNone/>
            </a:pPr>
            <a:r>
              <a:rPr lang="en-US" dirty="0"/>
              <a:t>       int day , month , year;                                                     and 3000 stored in variable basic.</a:t>
            </a:r>
          </a:p>
          <a:p>
            <a:pPr marL="0" indent="0">
              <a:buNone/>
            </a:pPr>
            <a:r>
              <a:rPr lang="en-US" dirty="0"/>
              <a:t>       int basic;                                                                -&gt;  If you give any spaces inside string they </a:t>
            </a:r>
          </a:p>
          <a:p>
            <a:pPr marL="0" indent="0">
              <a:buNone/>
            </a:pPr>
            <a:r>
              <a:rPr lang="en-US" dirty="0"/>
              <a:t>       ---------------                                                               just ignored.</a:t>
            </a:r>
          </a:p>
          <a:p>
            <a:pPr marL="0" indent="0">
              <a:buNone/>
            </a:pPr>
            <a:r>
              <a:rPr lang="en-US" dirty="0"/>
              <a:t>       scanf(“%d-%d-%d”, &amp;day ,&amp;month, &amp;year);</a:t>
            </a:r>
          </a:p>
          <a:p>
            <a:pPr marL="0" indent="0">
              <a:buNone/>
            </a:pPr>
            <a:r>
              <a:rPr lang="en-US" dirty="0"/>
              <a:t>       scanf(“$%d”, &amp; basic);</a:t>
            </a:r>
          </a:p>
          <a:p>
            <a:pPr marL="0" indent="0">
              <a:buNone/>
            </a:pPr>
            <a:r>
              <a:rPr lang="en-US" dirty="0"/>
              <a:t>       ------------------</a:t>
            </a:r>
          </a:p>
          <a:p>
            <a:r>
              <a:rPr lang="en-US" dirty="0"/>
              <a:t> }</a:t>
            </a:r>
            <a:endParaRPr lang="en-US" sz="24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099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F09C4-D18A-51D4-AE12-71DB71DC5990}"/>
              </a:ext>
            </a:extLst>
          </p:cNvPr>
          <p:cNvSpPr>
            <a:spLocks noGrp="1"/>
          </p:cNvSpPr>
          <p:nvPr>
            <p:ph idx="1"/>
          </p:nvPr>
        </p:nvSpPr>
        <p:spPr>
          <a:xfrm>
            <a:off x="677334" y="216569"/>
            <a:ext cx="8596668" cy="5824794"/>
          </a:xfrm>
        </p:spPr>
        <p:txBody>
          <a:bodyPr/>
          <a:lstStyle/>
          <a:p>
            <a:pPr marL="0" indent="0">
              <a:buNone/>
            </a:pPr>
            <a:r>
              <a:rPr lang="en-US" sz="2400" b="1" dirty="0"/>
              <a:t>DELIMITERS USAGES</a:t>
            </a:r>
            <a:r>
              <a:rPr lang="en-US" sz="2400" dirty="0"/>
              <a:t>:</a:t>
            </a:r>
          </a:p>
          <a:p>
            <a:pPr marL="0" indent="0">
              <a:buNone/>
            </a:pPr>
            <a:r>
              <a:rPr lang="en-US" dirty="0"/>
              <a:t>       when more than one values are input by scanf(), these values ca be separated by Whitespace characters like space, tab or new line. A specific character can also be placed between two conversion specification character as a delimiter.</a:t>
            </a:r>
          </a:p>
          <a:p>
            <a:endParaRPr lang="en-US" dirty="0"/>
          </a:p>
          <a:p>
            <a:r>
              <a:rPr lang="en-US" dirty="0"/>
              <a:t>Eg:3 #include&lt;stdio.h&gt;</a:t>
            </a:r>
          </a:p>
          <a:p>
            <a:r>
              <a:rPr lang="en-US" dirty="0"/>
              <a:t>        int main(void){</a:t>
            </a:r>
          </a:p>
          <a:p>
            <a:r>
              <a:rPr lang="en-US" dirty="0"/>
              <a:t>        int age;</a:t>
            </a:r>
          </a:p>
          <a:p>
            <a:r>
              <a:rPr lang="en-US" dirty="0"/>
              <a:t>        float marks;</a:t>
            </a:r>
          </a:p>
          <a:p>
            <a:r>
              <a:rPr lang="en-US" dirty="0"/>
              <a:t>        ------------------</a:t>
            </a:r>
          </a:p>
          <a:p>
            <a:r>
              <a:rPr lang="en-US" dirty="0"/>
              <a:t>        scanf(“%d:%f”, &amp;age, &amp;marks);</a:t>
            </a:r>
          </a:p>
          <a:p>
            <a:r>
              <a:rPr lang="en-US" dirty="0"/>
              <a:t>        ------------------------- }</a:t>
            </a:r>
          </a:p>
          <a:p>
            <a:endParaRPr lang="en-IN" dirty="0"/>
          </a:p>
        </p:txBody>
      </p:sp>
    </p:spTree>
    <p:extLst>
      <p:ext uri="{BB962C8B-B14F-4D97-AF65-F5344CB8AC3E}">
        <p14:creationId xmlns:p14="http://schemas.microsoft.com/office/powerpoint/2010/main" val="198482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B626-A46F-83AB-C50B-E7CB80065424}"/>
              </a:ext>
            </a:extLst>
          </p:cNvPr>
          <p:cNvSpPr>
            <a:spLocks noGrp="1"/>
          </p:cNvSpPr>
          <p:nvPr>
            <p:ph type="title"/>
          </p:nvPr>
        </p:nvSpPr>
        <p:spPr>
          <a:xfrm>
            <a:off x="672181" y="284030"/>
            <a:ext cx="9905998" cy="955222"/>
          </a:xfrm>
        </p:spPr>
        <p:txBody>
          <a:bodyPr/>
          <a:lstStyle/>
          <a:p>
            <a:r>
              <a:rPr lang="en-US" dirty="0"/>
              <a:t>WRITING OUTPUT DATA</a:t>
            </a:r>
          </a:p>
        </p:txBody>
      </p:sp>
      <p:sp>
        <p:nvSpPr>
          <p:cNvPr id="3" name="Content Placeholder 2">
            <a:extLst>
              <a:ext uri="{FF2B5EF4-FFF2-40B4-BE49-F238E27FC236}">
                <a16:creationId xmlns:a16="http://schemas.microsoft.com/office/drawing/2014/main" id="{6B8DECE1-6CAA-B0F6-0CC6-FB94AD5333A7}"/>
              </a:ext>
            </a:extLst>
          </p:cNvPr>
          <p:cNvSpPr>
            <a:spLocks noGrp="1"/>
          </p:cNvSpPr>
          <p:nvPr>
            <p:ph idx="1"/>
          </p:nvPr>
        </p:nvSpPr>
        <p:spPr>
          <a:xfrm>
            <a:off x="853735" y="1419296"/>
            <a:ext cx="8362454" cy="4355862"/>
          </a:xfrm>
        </p:spPr>
        <p:txBody>
          <a:bodyPr>
            <a:normAutofit lnSpcReduction="10000"/>
          </a:bodyPr>
          <a:lstStyle/>
          <a:p>
            <a:r>
              <a:rPr lang="en-US" dirty="0"/>
              <a:t>Output data can be written from computer memory to the standard output device using printf() library function.</a:t>
            </a:r>
          </a:p>
          <a:p>
            <a:r>
              <a:rPr lang="en-US" dirty="0"/>
              <a:t>Printf(“control string”,variable1,variable2,…);</a:t>
            </a:r>
          </a:p>
          <a:p>
            <a:r>
              <a:rPr lang="en-US" dirty="0"/>
              <a:t>The names of variables should not be preceded by an (&amp;)sign .If control string does not contain any conversion specification, the variable names are not specified.</a:t>
            </a:r>
          </a:p>
          <a:p>
            <a:r>
              <a:rPr lang="en-US" sz="2000" b="1" dirty="0"/>
              <a:t>Eg:1</a:t>
            </a:r>
            <a:r>
              <a:rPr lang="en-US" dirty="0"/>
              <a:t>#include&lt;</a:t>
            </a:r>
            <a:r>
              <a:rPr lang="en-US" dirty="0" err="1"/>
              <a:t>stdio.h</a:t>
            </a:r>
            <a:r>
              <a:rPr lang="en-US" dirty="0"/>
              <a:t>&gt;</a:t>
            </a:r>
          </a:p>
          <a:p>
            <a:pPr marL="0" indent="0">
              <a:buNone/>
            </a:pPr>
            <a:r>
              <a:rPr lang="en-US" dirty="0"/>
              <a:t>       int main(){                                           </a:t>
            </a:r>
            <a:r>
              <a:rPr lang="en-US" sz="2000" b="1" dirty="0"/>
              <a:t>output</a:t>
            </a:r>
            <a:r>
              <a:rPr lang="en-US" dirty="0"/>
              <a:t>: Here only text no  conversion</a:t>
            </a:r>
          </a:p>
          <a:p>
            <a:pPr marL="0" indent="0">
              <a:buNone/>
            </a:pPr>
            <a:r>
              <a:rPr lang="en-US" dirty="0"/>
              <a:t>        printf(“C is excellent\n”);                     specification characters , so output only</a:t>
            </a:r>
          </a:p>
          <a:p>
            <a:pPr marL="0" indent="0">
              <a:buNone/>
            </a:pPr>
            <a:r>
              <a:rPr lang="en-US" dirty="0"/>
              <a:t>        return 0;                                            text.</a:t>
            </a:r>
          </a:p>
          <a:p>
            <a:pPr marL="0" indent="0">
              <a:buNone/>
            </a:pPr>
            <a:r>
              <a:rPr lang="en-US" dirty="0"/>
              <a:t> }</a:t>
            </a:r>
          </a:p>
        </p:txBody>
      </p:sp>
    </p:spTree>
    <p:extLst>
      <p:ext uri="{BB962C8B-B14F-4D97-AF65-F5344CB8AC3E}">
        <p14:creationId xmlns:p14="http://schemas.microsoft.com/office/powerpoint/2010/main" val="2419636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10A4-BD3A-BFAC-5654-51C3930E72A6}"/>
              </a:ext>
            </a:extLst>
          </p:cNvPr>
          <p:cNvSpPr>
            <a:spLocks noGrp="1"/>
          </p:cNvSpPr>
          <p:nvPr>
            <p:ph type="title"/>
          </p:nvPr>
        </p:nvSpPr>
        <p:spPr>
          <a:xfrm>
            <a:off x="433137" y="81643"/>
            <a:ext cx="9905998" cy="661307"/>
          </a:xfrm>
        </p:spPr>
        <p:txBody>
          <a:bodyPr>
            <a:normAutofit fontScale="90000"/>
          </a:bodyPr>
          <a:lstStyle/>
          <a:p>
            <a:r>
              <a:rPr lang="en-US" sz="3100" dirty="0"/>
              <a:t>FORMATTED INPUT AND OUTPUT</a:t>
            </a:r>
            <a:br>
              <a:rPr lang="en-US" dirty="0"/>
            </a:br>
            <a:endParaRPr lang="en-US" dirty="0"/>
          </a:p>
        </p:txBody>
      </p:sp>
      <p:sp>
        <p:nvSpPr>
          <p:cNvPr id="3" name="Content Placeholder 2">
            <a:extLst>
              <a:ext uri="{FF2B5EF4-FFF2-40B4-BE49-F238E27FC236}">
                <a16:creationId xmlns:a16="http://schemas.microsoft.com/office/drawing/2014/main" id="{317951D9-3E52-1218-EC0D-72E8B05D067A}"/>
              </a:ext>
            </a:extLst>
          </p:cNvPr>
          <p:cNvSpPr>
            <a:spLocks noGrp="1"/>
          </p:cNvSpPr>
          <p:nvPr>
            <p:ph idx="1"/>
          </p:nvPr>
        </p:nvSpPr>
        <p:spPr>
          <a:xfrm>
            <a:off x="433137" y="742950"/>
            <a:ext cx="8939464" cy="5747657"/>
          </a:xfrm>
        </p:spPr>
        <p:txBody>
          <a:bodyPr/>
          <a:lstStyle/>
          <a:p>
            <a:r>
              <a:rPr lang="en-US" dirty="0"/>
              <a:t>Data can be entered and displayed in a particular format. Through format specifications, better presentation of result can be obtained . Formats for different specifications are as..</a:t>
            </a:r>
          </a:p>
          <a:p>
            <a:pPr marL="0" indent="0">
              <a:buNone/>
            </a:pPr>
            <a:endParaRPr lang="en-US" dirty="0"/>
          </a:p>
          <a:p>
            <a:pPr>
              <a:buNone/>
            </a:pPr>
            <a:r>
              <a:rPr lang="en-US" sz="2000" b="1" dirty="0">
                <a:solidFill>
                  <a:schemeClr val="tx1"/>
                </a:solidFill>
              </a:rPr>
              <a:t>   FORMATTED FOR INTEGER INPUT</a:t>
            </a:r>
          </a:p>
          <a:p>
            <a:pPr marL="0" indent="0">
              <a:buNone/>
            </a:pPr>
            <a:r>
              <a:rPr lang="en-US" dirty="0"/>
              <a:t>  %wd =&gt; d is conversion specifier, w is an integer number specifying maximum field width of input data.</a:t>
            </a:r>
          </a:p>
          <a:p>
            <a:r>
              <a:rPr lang="en-US" dirty="0"/>
              <a:t>If length of input more than this maximum field width then the values not stored correctly.</a:t>
            </a:r>
          </a:p>
          <a:p>
            <a:pPr marL="0" indent="0">
              <a:buNone/>
            </a:pPr>
            <a:endParaRPr lang="en-US" dirty="0"/>
          </a:p>
          <a:p>
            <a:pPr marL="0" indent="0">
              <a:buNone/>
            </a:pPr>
            <a:r>
              <a:rPr lang="en-US" sz="2000" b="1" dirty="0"/>
              <a:t>Scanf(“%2d%3d”,&amp;a , &amp; b);</a:t>
            </a:r>
          </a:p>
          <a:p>
            <a:pPr marL="0" indent="0">
              <a:buNone/>
            </a:pPr>
            <a:endParaRPr lang="en-US" dirty="0"/>
          </a:p>
          <a:p>
            <a:r>
              <a:rPr lang="en-US" dirty="0"/>
              <a:t>When I/P data length less than or equal to given field width, the input values are unaltered and stored in variables.</a:t>
            </a:r>
          </a:p>
        </p:txBody>
      </p:sp>
    </p:spTree>
    <p:extLst>
      <p:ext uri="{BB962C8B-B14F-4D97-AF65-F5344CB8AC3E}">
        <p14:creationId xmlns:p14="http://schemas.microsoft.com/office/powerpoint/2010/main" val="272724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828F6-6E2A-7229-CDA8-76870DA42044}"/>
              </a:ext>
            </a:extLst>
          </p:cNvPr>
          <p:cNvSpPr>
            <a:spLocks noGrp="1"/>
          </p:cNvSpPr>
          <p:nvPr>
            <p:ph idx="1"/>
          </p:nvPr>
        </p:nvSpPr>
        <p:spPr>
          <a:xfrm>
            <a:off x="862280" y="842739"/>
            <a:ext cx="8368348" cy="5375181"/>
          </a:xfrm>
        </p:spPr>
        <p:txBody>
          <a:bodyPr>
            <a:normAutofit/>
          </a:bodyPr>
          <a:lstStyle/>
          <a:p>
            <a:pPr marL="0" indent="0" algn="ctr">
              <a:buNone/>
            </a:pPr>
            <a:r>
              <a:rPr lang="en-US" sz="3300" b="1" dirty="0">
                <a:latin typeface="Times New Roman" panose="02020603050405020304" pitchFamily="18" charset="0"/>
                <a:cs typeface="Times New Roman" panose="02020603050405020304" pitchFamily="18" charset="0"/>
              </a:rPr>
              <a:t>CONTENTS</a:t>
            </a:r>
          </a:p>
          <a:p>
            <a:pPr marL="0" indent="0"/>
            <a:r>
              <a:rPr lang="en-US" dirty="0"/>
              <a:t>   ABOUT HEADER FILES</a:t>
            </a:r>
          </a:p>
          <a:p>
            <a:r>
              <a:rPr lang="en-US" dirty="0"/>
              <a:t>INTRODUCTION TO LIBRARY’S AND FUNCTION’S</a:t>
            </a:r>
          </a:p>
          <a:p>
            <a:r>
              <a:rPr lang="en-US" dirty="0"/>
              <a:t>FLOW OF EXECUTION OF PRINTF() AND SCANF()</a:t>
            </a:r>
          </a:p>
          <a:p>
            <a:r>
              <a:rPr lang="en-US" dirty="0"/>
              <a:t>CONVERTION SPECIFICATIONS</a:t>
            </a:r>
          </a:p>
          <a:p>
            <a:r>
              <a:rPr lang="en-US" dirty="0"/>
              <a:t>READING INPUT DATA</a:t>
            </a:r>
          </a:p>
          <a:p>
            <a:r>
              <a:rPr lang="en-US" dirty="0"/>
              <a:t>WRITTING OUTPUT DATA</a:t>
            </a:r>
          </a:p>
          <a:p>
            <a:r>
              <a:rPr lang="en-US" dirty="0"/>
              <a:t>FORMATTED INPUT AND OUTPUT</a:t>
            </a:r>
          </a:p>
          <a:p>
            <a:r>
              <a:rPr lang="en-US" dirty="0"/>
              <a:t>REFERENCES</a:t>
            </a:r>
          </a:p>
        </p:txBody>
      </p:sp>
    </p:spTree>
    <p:extLst>
      <p:ext uri="{BB962C8B-B14F-4D97-AF65-F5344CB8AC3E}">
        <p14:creationId xmlns:p14="http://schemas.microsoft.com/office/powerpoint/2010/main" val="4112123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D3E0-42DA-7AF6-135F-B6B657A77967}"/>
              </a:ext>
            </a:extLst>
          </p:cNvPr>
          <p:cNvSpPr>
            <a:spLocks noGrp="1"/>
          </p:cNvSpPr>
          <p:nvPr>
            <p:ph type="title"/>
          </p:nvPr>
        </p:nvSpPr>
        <p:spPr>
          <a:xfrm>
            <a:off x="1141413" y="130630"/>
            <a:ext cx="9905998" cy="775606"/>
          </a:xfrm>
        </p:spPr>
        <p:txBody>
          <a:bodyPr>
            <a:normAutofit/>
          </a:bodyPr>
          <a:lstStyle/>
          <a:p>
            <a:r>
              <a:rPr lang="en-US" dirty="0"/>
              <a:t>FORMATTED  OUTPUT</a:t>
            </a:r>
          </a:p>
        </p:txBody>
      </p:sp>
      <p:sp>
        <p:nvSpPr>
          <p:cNvPr id="3" name="Content Placeholder 2">
            <a:extLst>
              <a:ext uri="{FF2B5EF4-FFF2-40B4-BE49-F238E27FC236}">
                <a16:creationId xmlns:a16="http://schemas.microsoft.com/office/drawing/2014/main" id="{260C269E-D0A6-24DA-BB53-79DBC64E1971}"/>
              </a:ext>
            </a:extLst>
          </p:cNvPr>
          <p:cNvSpPr>
            <a:spLocks noGrp="1"/>
          </p:cNvSpPr>
          <p:nvPr>
            <p:ph idx="1"/>
          </p:nvPr>
        </p:nvSpPr>
        <p:spPr>
          <a:xfrm>
            <a:off x="195944" y="783771"/>
            <a:ext cx="9513540" cy="5723165"/>
          </a:xfrm>
        </p:spPr>
        <p:txBody>
          <a:bodyPr>
            <a:normAutofit lnSpcReduction="10000"/>
          </a:bodyPr>
          <a:lstStyle/>
          <a:p>
            <a:r>
              <a:rPr lang="en-US" dirty="0"/>
              <a:t>%wd=&gt; w is integer number specifying the field width of the output data. If length of variable is then specified field width ,the variable is right justified with leading blanks.</a:t>
            </a:r>
          </a:p>
          <a:p>
            <a:r>
              <a:rPr lang="en-US" dirty="0"/>
              <a:t>Printf(“a=%3d,b=%4d”,a,b);</a:t>
            </a:r>
          </a:p>
          <a:p>
            <a:r>
              <a:rPr lang="en-US" dirty="0"/>
              <a:t>When input length less than or equal to given field width ,input values are not change and stored in given variables.</a:t>
            </a:r>
          </a:p>
          <a:p>
            <a:pPr>
              <a:buNone/>
            </a:pPr>
            <a:r>
              <a:rPr lang="en-US" dirty="0"/>
              <a:t>	Eg:   int a=6,b=394;   //6 stored in a varible,394 stored in b variable</a:t>
            </a:r>
          </a:p>
          <a:p>
            <a:r>
              <a:rPr lang="en-US" dirty="0"/>
              <a:t>When input data length more than given field width than input values changed and stored in the variables.</a:t>
            </a:r>
          </a:p>
          <a:p>
            <a:pPr>
              <a:buNone/>
            </a:pPr>
            <a:r>
              <a:rPr lang="en-US" dirty="0"/>
              <a:t>	</a:t>
            </a:r>
            <a:r>
              <a:rPr lang="en-US" dirty="0" err="1"/>
              <a:t>Eg</a:t>
            </a:r>
            <a:r>
              <a:rPr lang="en-US" dirty="0"/>
              <a:t>:  269   3845</a:t>
            </a:r>
          </a:p>
          <a:p>
            <a:pPr>
              <a:buNone/>
            </a:pPr>
            <a:r>
              <a:rPr lang="en-US" dirty="0"/>
              <a:t>	26 stored in a variable,9 stored in b , rest of the values are ignored.</a:t>
            </a:r>
          </a:p>
          <a:p>
            <a:pPr>
              <a:buNone/>
            </a:pPr>
            <a:r>
              <a:rPr lang="en-US" dirty="0"/>
              <a:t>	</a:t>
            </a:r>
            <a:r>
              <a:rPr lang="en-US" sz="2000" b="1" dirty="0">
                <a:solidFill>
                  <a:schemeClr val="tx1">
                    <a:lumMod val="95000"/>
                    <a:lumOff val="5000"/>
                  </a:schemeClr>
                </a:solidFill>
              </a:rPr>
              <a:t>FOR INTEGER OUTPUT:</a:t>
            </a:r>
          </a:p>
          <a:p>
            <a:pPr>
              <a:buNone/>
            </a:pPr>
            <a:r>
              <a:rPr lang="en-US" dirty="0"/>
              <a:t>	If length of a variable less than the specified field width, The variable right justified with leading blanks</a:t>
            </a:r>
          </a:p>
          <a:p>
            <a:pPr>
              <a:buNone/>
            </a:pPr>
            <a:r>
              <a:rPr lang="en-US" dirty="0"/>
              <a:t>	</a:t>
            </a:r>
            <a:r>
              <a:rPr lang="en-US" dirty="0" err="1"/>
              <a:t>Eg</a:t>
            </a:r>
            <a:r>
              <a:rPr lang="en-US" dirty="0"/>
              <a:t>: printf(“%3d%4d”,a,b);  </a:t>
            </a:r>
          </a:p>
          <a:p>
            <a:r>
              <a:rPr lang="en-US" dirty="0"/>
              <a:t>Length of variable less than width specifier .//</a:t>
            </a:r>
            <a:r>
              <a:rPr lang="en-US" dirty="0" err="1"/>
              <a:t>Eg</a:t>
            </a:r>
            <a:r>
              <a:rPr lang="en-US" dirty="0"/>
              <a:t>: 78     92</a:t>
            </a:r>
          </a:p>
          <a:p>
            <a:endParaRPr lang="en-US" dirty="0"/>
          </a:p>
          <a:p>
            <a:endParaRPr lang="en-US" dirty="0"/>
          </a:p>
          <a:p>
            <a:endParaRPr lang="en-US" dirty="0"/>
          </a:p>
          <a:p>
            <a:endParaRPr lang="en-US" dirty="0"/>
          </a:p>
        </p:txBody>
      </p:sp>
      <p:graphicFrame>
        <p:nvGraphicFramePr>
          <p:cNvPr id="5" name="Table 5">
            <a:extLst>
              <a:ext uri="{FF2B5EF4-FFF2-40B4-BE49-F238E27FC236}">
                <a16:creationId xmlns:a16="http://schemas.microsoft.com/office/drawing/2014/main" id="{DB55D31F-8427-5D73-3361-4A6216B30518}"/>
              </a:ext>
            </a:extLst>
          </p:cNvPr>
          <p:cNvGraphicFramePr>
            <a:graphicFrameLocks noGrp="1"/>
          </p:cNvGraphicFramePr>
          <p:nvPr>
            <p:extLst>
              <p:ext uri="{D42A27DB-BD31-4B8C-83A1-F6EECF244321}">
                <p14:modId xmlns:p14="http://schemas.microsoft.com/office/powerpoint/2010/main" val="1182943906"/>
              </p:ext>
            </p:extLst>
          </p:nvPr>
        </p:nvGraphicFramePr>
        <p:xfrm>
          <a:off x="648368" y="6136096"/>
          <a:ext cx="8062500" cy="370840"/>
        </p:xfrm>
        <a:graphic>
          <a:graphicData uri="http://schemas.openxmlformats.org/drawingml/2006/table">
            <a:tbl>
              <a:tblPr firstRow="1" bandRow="1">
                <a:tableStyleId>{5C22544A-7EE6-4342-B048-85BDC9FD1C3A}</a:tableStyleId>
              </a:tblPr>
              <a:tblGrid>
                <a:gridCol w="671875">
                  <a:extLst>
                    <a:ext uri="{9D8B030D-6E8A-4147-A177-3AD203B41FA5}">
                      <a16:colId xmlns:a16="http://schemas.microsoft.com/office/drawing/2014/main" val="2075911559"/>
                    </a:ext>
                  </a:extLst>
                </a:gridCol>
                <a:gridCol w="671875">
                  <a:extLst>
                    <a:ext uri="{9D8B030D-6E8A-4147-A177-3AD203B41FA5}">
                      <a16:colId xmlns:a16="http://schemas.microsoft.com/office/drawing/2014/main" val="1887233213"/>
                    </a:ext>
                  </a:extLst>
                </a:gridCol>
                <a:gridCol w="671875">
                  <a:extLst>
                    <a:ext uri="{9D8B030D-6E8A-4147-A177-3AD203B41FA5}">
                      <a16:colId xmlns:a16="http://schemas.microsoft.com/office/drawing/2014/main" val="1618174140"/>
                    </a:ext>
                  </a:extLst>
                </a:gridCol>
                <a:gridCol w="671875">
                  <a:extLst>
                    <a:ext uri="{9D8B030D-6E8A-4147-A177-3AD203B41FA5}">
                      <a16:colId xmlns:a16="http://schemas.microsoft.com/office/drawing/2014/main" val="677177914"/>
                    </a:ext>
                  </a:extLst>
                </a:gridCol>
                <a:gridCol w="671875">
                  <a:extLst>
                    <a:ext uri="{9D8B030D-6E8A-4147-A177-3AD203B41FA5}">
                      <a16:colId xmlns:a16="http://schemas.microsoft.com/office/drawing/2014/main" val="1253493260"/>
                    </a:ext>
                  </a:extLst>
                </a:gridCol>
                <a:gridCol w="671875">
                  <a:extLst>
                    <a:ext uri="{9D8B030D-6E8A-4147-A177-3AD203B41FA5}">
                      <a16:colId xmlns:a16="http://schemas.microsoft.com/office/drawing/2014/main" val="3334175635"/>
                    </a:ext>
                  </a:extLst>
                </a:gridCol>
                <a:gridCol w="671875">
                  <a:extLst>
                    <a:ext uri="{9D8B030D-6E8A-4147-A177-3AD203B41FA5}">
                      <a16:colId xmlns:a16="http://schemas.microsoft.com/office/drawing/2014/main" val="150845772"/>
                    </a:ext>
                  </a:extLst>
                </a:gridCol>
                <a:gridCol w="671875">
                  <a:extLst>
                    <a:ext uri="{9D8B030D-6E8A-4147-A177-3AD203B41FA5}">
                      <a16:colId xmlns:a16="http://schemas.microsoft.com/office/drawing/2014/main" val="1611151877"/>
                    </a:ext>
                  </a:extLst>
                </a:gridCol>
                <a:gridCol w="671875">
                  <a:extLst>
                    <a:ext uri="{9D8B030D-6E8A-4147-A177-3AD203B41FA5}">
                      <a16:colId xmlns:a16="http://schemas.microsoft.com/office/drawing/2014/main" val="1994259840"/>
                    </a:ext>
                  </a:extLst>
                </a:gridCol>
                <a:gridCol w="671875">
                  <a:extLst>
                    <a:ext uri="{9D8B030D-6E8A-4147-A177-3AD203B41FA5}">
                      <a16:colId xmlns:a16="http://schemas.microsoft.com/office/drawing/2014/main" val="2107452328"/>
                    </a:ext>
                  </a:extLst>
                </a:gridCol>
                <a:gridCol w="671875">
                  <a:extLst>
                    <a:ext uri="{9D8B030D-6E8A-4147-A177-3AD203B41FA5}">
                      <a16:colId xmlns:a16="http://schemas.microsoft.com/office/drawing/2014/main" val="2280723214"/>
                    </a:ext>
                  </a:extLst>
                </a:gridCol>
                <a:gridCol w="671875">
                  <a:extLst>
                    <a:ext uri="{9D8B030D-6E8A-4147-A177-3AD203B41FA5}">
                      <a16:colId xmlns:a16="http://schemas.microsoft.com/office/drawing/2014/main" val="370338692"/>
                    </a:ext>
                  </a:extLst>
                </a:gridCol>
              </a:tblGrid>
              <a:tr h="370840">
                <a:tc>
                  <a:txBody>
                    <a:bodyPr/>
                    <a:lstStyle/>
                    <a:p>
                      <a:r>
                        <a:rPr lang="en-IN" dirty="0"/>
                        <a:t>a</a:t>
                      </a:r>
                    </a:p>
                  </a:txBody>
                  <a:tcPr/>
                </a:tc>
                <a:tc>
                  <a:txBody>
                    <a:bodyPr/>
                    <a:lstStyle/>
                    <a:p>
                      <a:r>
                        <a:rPr lang="en-IN" dirty="0"/>
                        <a:t>=</a:t>
                      </a:r>
                    </a:p>
                  </a:txBody>
                  <a:tcPr/>
                </a:tc>
                <a:tc>
                  <a:txBody>
                    <a:bodyPr/>
                    <a:lstStyle/>
                    <a:p>
                      <a:endParaRPr lang="en-IN" dirty="0"/>
                    </a:p>
                  </a:txBody>
                  <a:tcPr/>
                </a:tc>
                <a:tc>
                  <a:txBody>
                    <a:bodyPr/>
                    <a:lstStyle/>
                    <a:p>
                      <a:r>
                        <a:rPr lang="en-IN" dirty="0"/>
                        <a:t>7</a:t>
                      </a:r>
                    </a:p>
                  </a:txBody>
                  <a:tcPr/>
                </a:tc>
                <a:tc>
                  <a:txBody>
                    <a:bodyPr/>
                    <a:lstStyle/>
                    <a:p>
                      <a:r>
                        <a:rPr lang="en-IN" dirty="0"/>
                        <a:t>8</a:t>
                      </a:r>
                    </a:p>
                  </a:txBody>
                  <a:tcPr/>
                </a:tc>
                <a:tc>
                  <a:txBody>
                    <a:bodyPr/>
                    <a:lstStyle/>
                    <a:p>
                      <a:r>
                        <a:rPr lang="en-IN" dirty="0"/>
                        <a:t>,</a:t>
                      </a:r>
                    </a:p>
                  </a:txBody>
                  <a:tcPr/>
                </a:tc>
                <a:tc>
                  <a:txBody>
                    <a:bodyPr/>
                    <a:lstStyle/>
                    <a:p>
                      <a:r>
                        <a:rPr lang="en-IN" dirty="0"/>
                        <a:t>b</a:t>
                      </a:r>
                    </a:p>
                  </a:txBody>
                  <a:tcPr/>
                </a:tc>
                <a:tc>
                  <a:txBody>
                    <a:bodyPr/>
                    <a:lstStyle/>
                    <a:p>
                      <a:r>
                        <a:rPr lang="en-IN" dirty="0"/>
                        <a:t>=</a:t>
                      </a:r>
                    </a:p>
                  </a:txBody>
                  <a:tcPr/>
                </a:tc>
                <a:tc>
                  <a:txBody>
                    <a:bodyPr/>
                    <a:lstStyle/>
                    <a:p>
                      <a:endParaRPr lang="en-IN" dirty="0"/>
                    </a:p>
                  </a:txBody>
                  <a:tcPr/>
                </a:tc>
                <a:tc>
                  <a:txBody>
                    <a:bodyPr/>
                    <a:lstStyle/>
                    <a:p>
                      <a:endParaRPr lang="en-IN" dirty="0"/>
                    </a:p>
                  </a:txBody>
                  <a:tcPr/>
                </a:tc>
                <a:tc>
                  <a:txBody>
                    <a:bodyPr/>
                    <a:lstStyle/>
                    <a:p>
                      <a:r>
                        <a:rPr lang="en-IN" dirty="0"/>
                        <a:t>9</a:t>
                      </a:r>
                    </a:p>
                  </a:txBody>
                  <a:tcPr/>
                </a:tc>
                <a:tc>
                  <a:txBody>
                    <a:bodyPr/>
                    <a:lstStyle/>
                    <a:p>
                      <a:r>
                        <a:rPr lang="en-IN" dirty="0"/>
                        <a:t>2</a:t>
                      </a:r>
                    </a:p>
                  </a:txBody>
                  <a:tcPr/>
                </a:tc>
                <a:extLst>
                  <a:ext uri="{0D108BD9-81ED-4DB2-BD59-A6C34878D82A}">
                    <a16:rowId xmlns:a16="http://schemas.microsoft.com/office/drawing/2014/main" val="1275928237"/>
                  </a:ext>
                </a:extLst>
              </a:tr>
            </a:tbl>
          </a:graphicData>
        </a:graphic>
      </p:graphicFrame>
    </p:spTree>
    <p:extLst>
      <p:ext uri="{BB962C8B-B14F-4D97-AF65-F5344CB8AC3E}">
        <p14:creationId xmlns:p14="http://schemas.microsoft.com/office/powerpoint/2010/main" val="204843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671" y="442074"/>
            <a:ext cx="8596668" cy="5623351"/>
          </a:xfrm>
        </p:spPr>
        <p:txBody>
          <a:bodyPr/>
          <a:lstStyle/>
          <a:p>
            <a:pPr>
              <a:buNone/>
            </a:pPr>
            <a:r>
              <a:rPr lang="en-IN" sz="2400" b="1" dirty="0">
                <a:solidFill>
                  <a:srgbClr val="00B0F0"/>
                </a:solidFill>
              </a:rPr>
              <a:t>FORMAT  FOR FLOATING POINT NUMRIC INPUT</a:t>
            </a:r>
          </a:p>
          <a:p>
            <a:pPr>
              <a:buNone/>
            </a:pPr>
            <a:r>
              <a:rPr lang="en-IN" dirty="0"/>
              <a:t> %</a:t>
            </a:r>
            <a:r>
              <a:rPr lang="en-IN" dirty="0" err="1"/>
              <a:t>Wf</a:t>
            </a:r>
            <a:r>
              <a:rPr lang="en-IN" dirty="0"/>
              <a:t> =&gt;Here W is Integer numeric specifier the total length of data.</a:t>
            </a:r>
          </a:p>
          <a:p>
            <a:pPr>
              <a:buNone/>
            </a:pPr>
            <a:r>
              <a:rPr lang="en-IN" dirty="0"/>
              <a:t>Scanf(“%3f%4f”,&amp;x,&amp;y);</a:t>
            </a:r>
          </a:p>
          <a:p>
            <a:r>
              <a:rPr lang="en-IN" dirty="0"/>
              <a:t>When I/P length less than or equal to given width, values  are not change.</a:t>
            </a:r>
          </a:p>
          <a:p>
            <a:pPr>
              <a:buNone/>
            </a:pPr>
            <a:r>
              <a:rPr lang="en-IN" dirty="0"/>
              <a:t>Eg:  5                5.93          // Both are stored as useually.</a:t>
            </a:r>
          </a:p>
          <a:p>
            <a:pPr>
              <a:buNone/>
            </a:pPr>
            <a:endParaRPr lang="en-IN" dirty="0"/>
          </a:p>
          <a:p>
            <a:pPr>
              <a:buNone/>
            </a:pPr>
            <a:r>
              <a:rPr lang="en-IN" dirty="0">
                <a:solidFill>
                  <a:schemeClr val="tx1"/>
                </a:solidFill>
              </a:rPr>
              <a:t>FORMAT FOR STRING INPUT</a:t>
            </a:r>
          </a:p>
          <a:p>
            <a:pPr>
              <a:buNone/>
            </a:pPr>
            <a:r>
              <a:rPr lang="en-IN" dirty="0"/>
              <a:t>  %Ws =&gt; Here W specifies total number of characters that will stored in string.</a:t>
            </a:r>
          </a:p>
          <a:p>
            <a:pPr>
              <a:buNone/>
            </a:pPr>
            <a:r>
              <a:rPr lang="en-IN" dirty="0"/>
              <a:t>Eg: char str [8];                                 // str: welcome</a:t>
            </a:r>
          </a:p>
          <a:p>
            <a:pPr>
              <a:buNone/>
            </a:pPr>
            <a:r>
              <a:rPr lang="en-IN" dirty="0"/>
              <a:t>Scanf(“%3s”,str);                                // ‘w’, ’e’, ‘l’, ‘\0’</a:t>
            </a:r>
          </a:p>
          <a:p>
            <a:pPr>
              <a:buNone/>
            </a:pPr>
            <a:endParaRPr lang="en-IN" dirty="0"/>
          </a:p>
          <a:p>
            <a:pPr>
              <a:buNone/>
            </a:pPr>
            <a:r>
              <a:rPr lang="en-IN" dirty="0">
                <a:solidFill>
                  <a:schemeClr val="tx1"/>
                </a:solidFill>
              </a:rPr>
              <a:t>SUPPRESSION CHARACTER IN SCANF()</a:t>
            </a:r>
          </a:p>
          <a:p>
            <a:r>
              <a:rPr lang="en-IN" dirty="0"/>
              <a:t>If you want to skip any input field , we can specify * between the % sign and the conversion specification.</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313510"/>
            <a:ext cx="8596668" cy="5593996"/>
          </a:xfrm>
        </p:spPr>
        <p:txBody>
          <a:bodyPr>
            <a:noAutofit/>
          </a:bodyPr>
          <a:lstStyle/>
          <a:p>
            <a:r>
              <a:rPr lang="en-IN" sz="2400" dirty="0">
                <a:latin typeface="Times New Roman" panose="02020603050405020304" pitchFamily="18" charset="0"/>
                <a:cs typeface="Times New Roman" panose="02020603050405020304" pitchFamily="18" charset="0"/>
              </a:rPr>
              <a:t>The character * called Suppression character.</a:t>
            </a:r>
          </a:p>
          <a:p>
            <a:r>
              <a:rPr lang="en-IN" sz="2400" dirty="0">
                <a:latin typeface="Times New Roman" panose="02020603050405020304" pitchFamily="18" charset="0"/>
                <a:cs typeface="Times New Roman" panose="02020603050405020304" pitchFamily="18" charset="0"/>
              </a:rPr>
              <a:t>Eg:  scanf(“%d%*c%d%8c%d”,&amp;d,&amp;m,&amp;y);</a:t>
            </a:r>
          </a:p>
          <a:p>
            <a:r>
              <a:rPr lang="en-IN" sz="2400" dirty="0">
                <a:latin typeface="Times New Roman" panose="02020603050405020304" pitchFamily="18" charset="0"/>
                <a:cs typeface="Times New Roman" panose="02020603050405020304" pitchFamily="18" charset="0"/>
              </a:rPr>
              <a:t>INPUT: 7/11/2001</a:t>
            </a:r>
          </a:p>
          <a:p>
            <a:r>
              <a:rPr lang="en-IN" sz="2400" dirty="0">
                <a:latin typeface="Times New Roman" panose="02020603050405020304" pitchFamily="18" charset="0"/>
                <a:cs typeface="Times New Roman" panose="02020603050405020304" pitchFamily="18" charset="0"/>
              </a:rPr>
              <a:t>7 ,11,2001 will be stored accordingly respective spaces.</a:t>
            </a:r>
          </a:p>
          <a:p>
            <a:pPr marL="0" indent="0">
              <a:buNone/>
            </a:pPr>
            <a:endParaRPr lang="en-IN" sz="2400" dirty="0"/>
          </a:p>
          <a:p>
            <a:pPr>
              <a:buNone/>
            </a:pPr>
            <a:r>
              <a:rPr lang="en-IN" sz="2400" dirty="0">
                <a:solidFill>
                  <a:schemeClr val="tx1"/>
                </a:solidFill>
              </a:rPr>
              <a:t>CHARACTER     I/O</a:t>
            </a:r>
          </a:p>
          <a:p>
            <a:pPr>
              <a:buNone/>
            </a:pPr>
            <a:r>
              <a:rPr lang="en-IN" sz="2400" dirty="0">
                <a:solidFill>
                  <a:schemeClr val="tx1"/>
                </a:solidFill>
              </a:rPr>
              <a:t>getchar () and put char():</a:t>
            </a:r>
          </a:p>
          <a:p>
            <a:pPr>
              <a:buNone/>
            </a:pPr>
            <a:endParaRPr lang="en-IN" sz="2400" dirty="0">
              <a:solidFill>
                <a:schemeClr val="tx1"/>
              </a:solidFill>
            </a:endParaRPr>
          </a:p>
          <a:p>
            <a:pPr>
              <a:buNone/>
            </a:pPr>
            <a:r>
              <a:rPr lang="en-IN" sz="2400" dirty="0">
                <a:latin typeface="Times New Roman" panose="02020603050405020304" pitchFamily="18" charset="0"/>
                <a:cs typeface="Times New Roman" panose="02020603050405020304" pitchFamily="18" charset="0"/>
              </a:rPr>
              <a:t>These functions can be used for character  I/O. </a:t>
            </a:r>
          </a:p>
          <a:p>
            <a:pPr>
              <a:buNone/>
            </a:pPr>
            <a:r>
              <a:rPr lang="en-IN" sz="2400" b="1" dirty="0">
                <a:solidFill>
                  <a:schemeClr val="tx1"/>
                </a:solidFill>
                <a:latin typeface="Times New Roman" panose="02020603050405020304" pitchFamily="18" charset="0"/>
                <a:cs typeface="Times New Roman" panose="02020603050405020304" pitchFamily="18" charset="0"/>
              </a:rPr>
              <a:t>getchar ()  </a:t>
            </a:r>
            <a:r>
              <a:rPr lang="en-IN" sz="2400" dirty="0">
                <a:latin typeface="Times New Roman" panose="02020603050405020304" pitchFamily="18" charset="0"/>
                <a:cs typeface="Times New Roman" panose="02020603050405020304" pitchFamily="18" charset="0"/>
              </a:rPr>
              <a:t>reads a single character from the standard input.</a:t>
            </a:r>
          </a:p>
          <a:p>
            <a:pPr>
              <a:buNone/>
            </a:pPr>
            <a:r>
              <a:rPr lang="en-IN" sz="2400" b="1" dirty="0">
                <a:solidFill>
                  <a:schemeClr val="tx1"/>
                </a:solidFill>
                <a:latin typeface="Times New Roman" panose="02020603050405020304" pitchFamily="18" charset="0"/>
                <a:cs typeface="Times New Roman" panose="02020603050405020304" pitchFamily="18" charset="0"/>
              </a:rPr>
              <a:t>Putchar ()   </a:t>
            </a:r>
            <a:r>
              <a:rPr lang="en-IN" sz="2400" dirty="0">
                <a:latin typeface="Times New Roman" panose="02020603050405020304" pitchFamily="18" charset="0"/>
                <a:cs typeface="Times New Roman" panose="02020603050405020304" pitchFamily="18" charset="0"/>
              </a:rPr>
              <a:t>outputs one character at a time to the standard output.</a:t>
            </a:r>
          </a:p>
          <a:p>
            <a:pPr>
              <a:buNone/>
            </a:pP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EBA59-E380-7256-F8DD-12A55DA00D37}"/>
              </a:ext>
            </a:extLst>
          </p:cNvPr>
          <p:cNvSpPr>
            <a:spLocks noGrp="1"/>
          </p:cNvSpPr>
          <p:nvPr>
            <p:ph idx="1"/>
          </p:nvPr>
        </p:nvSpPr>
        <p:spPr>
          <a:xfrm>
            <a:off x="569049" y="721140"/>
            <a:ext cx="8827613" cy="5463092"/>
          </a:xfrm>
        </p:spPr>
        <p:txBody>
          <a:bodyPr>
            <a:normAutofit fontScale="85000" lnSpcReduction="20000"/>
          </a:bodyPr>
          <a:lstStyle/>
          <a:p>
            <a:pPr>
              <a:buNone/>
            </a:pPr>
            <a:r>
              <a:rPr lang="en-IN" sz="2400" b="1" dirty="0">
                <a:solidFill>
                  <a:schemeClr val="tx1"/>
                </a:solidFill>
                <a:latin typeface="Times New Roman" panose="02020603050405020304" pitchFamily="18" charset="0"/>
                <a:cs typeface="Times New Roman" panose="02020603050405020304" pitchFamily="18" charset="0"/>
              </a:rPr>
              <a:t>Eg:</a:t>
            </a:r>
          </a:p>
          <a:p>
            <a:pPr>
              <a:buNone/>
            </a:pPr>
            <a:r>
              <a:rPr lang="en-IN" sz="2400" dirty="0">
                <a:latin typeface="Times New Roman" panose="02020603050405020304" pitchFamily="18" charset="0"/>
                <a:cs typeface="Times New Roman" panose="02020603050405020304" pitchFamily="18" charset="0"/>
              </a:rPr>
              <a:t> int main(void)</a:t>
            </a:r>
          </a:p>
          <a:p>
            <a:pPr>
              <a:buNone/>
            </a:pPr>
            <a:r>
              <a:rPr lang="en-IN" sz="2400" dirty="0">
                <a:latin typeface="Times New Roman" panose="02020603050405020304" pitchFamily="18" charset="0"/>
                <a:cs typeface="Times New Roman" panose="02020603050405020304" pitchFamily="18" charset="0"/>
              </a:rPr>
              <a:t>{</a:t>
            </a:r>
          </a:p>
          <a:p>
            <a:pPr>
              <a:buNone/>
            </a:pPr>
            <a:r>
              <a:rPr lang="en-IN" sz="2400" dirty="0">
                <a:latin typeface="Times New Roman" panose="02020603050405020304" pitchFamily="18" charset="0"/>
                <a:cs typeface="Times New Roman" panose="02020603050405020304" pitchFamily="18" charset="0"/>
              </a:rPr>
              <a:t>   char ch;</a:t>
            </a:r>
          </a:p>
          <a:p>
            <a:pPr>
              <a:buNone/>
            </a:pPr>
            <a:r>
              <a:rPr lang="en-IN" sz="2400" dirty="0">
                <a:latin typeface="Times New Roman" panose="02020603050405020304" pitchFamily="18" charset="0"/>
                <a:cs typeface="Times New Roman" panose="02020603050405020304" pitchFamily="18" charset="0"/>
              </a:rPr>
              <a:t>	printf(“Enter a char:\n”);</a:t>
            </a:r>
          </a:p>
          <a:p>
            <a:pPr>
              <a:buNone/>
            </a:pPr>
            <a:r>
              <a:rPr lang="en-IN" sz="2400" dirty="0">
                <a:latin typeface="Times New Roman" panose="02020603050405020304" pitchFamily="18" charset="0"/>
                <a:cs typeface="Times New Roman" panose="02020603050405020304" pitchFamily="18" charset="0"/>
              </a:rPr>
              <a:t>	ch=getchar ();</a:t>
            </a:r>
          </a:p>
          <a:p>
            <a:pPr>
              <a:buNone/>
            </a:pPr>
            <a:r>
              <a:rPr lang="en-IN" sz="2400" dirty="0">
                <a:latin typeface="Times New Roman" panose="02020603050405020304" pitchFamily="18" charset="0"/>
                <a:cs typeface="Times New Roman" panose="02020603050405020304" pitchFamily="18" charset="0"/>
              </a:rPr>
              <a:t>	printf(“The entered char is:\n”);</a:t>
            </a:r>
          </a:p>
          <a:p>
            <a:pPr>
              <a:buNone/>
            </a:pPr>
            <a:r>
              <a:rPr lang="en-IN" sz="2400" dirty="0">
                <a:latin typeface="Times New Roman" panose="02020603050405020304" pitchFamily="18" charset="0"/>
                <a:cs typeface="Times New Roman" panose="02020603050405020304" pitchFamily="18" charset="0"/>
              </a:rPr>
              <a:t>	putchar(ch);</a:t>
            </a:r>
          </a:p>
          <a:p>
            <a:pPr>
              <a:buNone/>
            </a:pPr>
            <a:r>
              <a:rPr lang="en-IN" sz="2400" dirty="0">
                <a:latin typeface="Times New Roman" panose="02020603050405020304" pitchFamily="18" charset="0"/>
                <a:cs typeface="Times New Roman" panose="02020603050405020304" pitchFamily="18" charset="0"/>
              </a:rPr>
              <a:t>	return 0;</a:t>
            </a:r>
          </a:p>
          <a:p>
            <a:pPr>
              <a:buNone/>
            </a:pPr>
            <a:r>
              <a:rPr lang="en-IN" sz="2400" dirty="0"/>
              <a:t>}</a:t>
            </a:r>
          </a:p>
          <a:p>
            <a:pPr>
              <a:buNone/>
            </a:pPr>
            <a:endParaRPr lang="en-IN" sz="2400" dirty="0"/>
          </a:p>
          <a:p>
            <a:pPr>
              <a:buNone/>
            </a:pPr>
            <a:r>
              <a:rPr lang="en-IN" sz="2400" b="1" dirty="0">
                <a:latin typeface="Times New Roman" panose="02020603050405020304" pitchFamily="18" charset="0"/>
                <a:cs typeface="Times New Roman" panose="02020603050405020304" pitchFamily="18" charset="0"/>
              </a:rPr>
              <a:t>Output: </a:t>
            </a:r>
          </a:p>
          <a:p>
            <a:pPr>
              <a:buNone/>
            </a:pPr>
            <a:r>
              <a:rPr lang="en-IN" sz="2400" dirty="0">
                <a:latin typeface="Times New Roman" panose="02020603050405020304" pitchFamily="18" charset="0"/>
                <a:cs typeface="Times New Roman" panose="02020603050405020304" pitchFamily="18" charset="0"/>
              </a:rPr>
              <a:t>Enter a char: B</a:t>
            </a:r>
          </a:p>
          <a:p>
            <a:pPr>
              <a:buNone/>
            </a:pPr>
            <a:r>
              <a:rPr lang="en-IN" sz="2400" dirty="0">
                <a:latin typeface="Times New Roman" panose="02020603050405020304" pitchFamily="18" charset="0"/>
                <a:cs typeface="Times New Roman" panose="02020603050405020304" pitchFamily="18" charset="0"/>
              </a:rPr>
              <a:t>The entered char is B</a:t>
            </a:r>
          </a:p>
        </p:txBody>
      </p:sp>
    </p:spTree>
    <p:extLst>
      <p:ext uri="{BB962C8B-B14F-4D97-AF65-F5344CB8AC3E}">
        <p14:creationId xmlns:p14="http://schemas.microsoft.com/office/powerpoint/2010/main" val="120656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A7747-A71C-E052-CD52-9B968A612297}"/>
              </a:ext>
            </a:extLst>
          </p:cNvPr>
          <p:cNvSpPr>
            <a:spLocks noGrp="1"/>
          </p:cNvSpPr>
          <p:nvPr>
            <p:ph idx="1"/>
          </p:nvPr>
        </p:nvSpPr>
        <p:spPr>
          <a:xfrm>
            <a:off x="677334" y="505327"/>
            <a:ext cx="8596668" cy="5536036"/>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r>
              <a:rPr lang="en-IN" sz="2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2784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5994-42F2-A80F-B61D-DE80856C52DF}"/>
              </a:ext>
            </a:extLst>
          </p:cNvPr>
          <p:cNvSpPr>
            <a:spLocks noGrp="1"/>
          </p:cNvSpPr>
          <p:nvPr>
            <p:ph type="title"/>
          </p:nvPr>
        </p:nvSpPr>
        <p:spPr>
          <a:xfrm>
            <a:off x="878664" y="886754"/>
            <a:ext cx="3933968" cy="537785"/>
          </a:xfrm>
        </p:spPr>
        <p:txBody>
          <a:bodyPr>
            <a:normAutofit/>
          </a:bodyPr>
          <a:lstStyle/>
          <a:p>
            <a:r>
              <a:rPr lang="en-US" sz="2800" dirty="0"/>
              <a:t>ABOUT HEADER FILES</a:t>
            </a:r>
          </a:p>
        </p:txBody>
      </p:sp>
      <p:sp>
        <p:nvSpPr>
          <p:cNvPr id="3" name="Content Placeholder 2">
            <a:extLst>
              <a:ext uri="{FF2B5EF4-FFF2-40B4-BE49-F238E27FC236}">
                <a16:creationId xmlns:a16="http://schemas.microsoft.com/office/drawing/2014/main" id="{63B75369-C124-874B-7928-0C403C195970}"/>
              </a:ext>
            </a:extLst>
          </p:cNvPr>
          <p:cNvSpPr>
            <a:spLocks noGrp="1"/>
          </p:cNvSpPr>
          <p:nvPr>
            <p:ph idx="1"/>
          </p:nvPr>
        </p:nvSpPr>
        <p:spPr>
          <a:xfrm>
            <a:off x="878664" y="1630398"/>
            <a:ext cx="8149834" cy="4683776"/>
          </a:xfrm>
        </p:spPr>
        <p:txBody>
          <a:bodyPr>
            <a:normAutofit lnSpcReduction="10000"/>
          </a:bodyPr>
          <a:lstStyle/>
          <a:p>
            <a:r>
              <a:rPr lang="en-US" dirty="0"/>
              <a:t>Header Files  are added in Preprocessing stage (first stage)of compilation.</a:t>
            </a:r>
          </a:p>
          <a:p>
            <a:r>
              <a:rPr lang="en-US" dirty="0"/>
              <a:t>It contains C declarations, Macro definition’s , description of header files to be shared between several header files.</a:t>
            </a:r>
          </a:p>
          <a:p>
            <a:r>
              <a:rPr lang="en-US" dirty="0"/>
              <a:t>In that #include directive read by  the preprocessor and insert content of user defined/system header files data.</a:t>
            </a:r>
          </a:p>
          <a:p>
            <a:r>
              <a:rPr lang="en-US" dirty="0"/>
              <a:t>It is a source file has the .h extension, It contains Function protypes(or)Declarations.</a:t>
            </a:r>
          </a:p>
          <a:p>
            <a:r>
              <a:rPr lang="en-US" dirty="0"/>
              <a:t>And these are verified in Second stage of Compilation.</a:t>
            </a:r>
          </a:p>
          <a:p>
            <a:r>
              <a:rPr lang="en-US" dirty="0"/>
              <a:t>When we’re using Other library function in our program we must link that library during compilation time , Other wise it display linking error.</a:t>
            </a:r>
          </a:p>
          <a:p>
            <a:r>
              <a:rPr lang="en-US" dirty="0"/>
              <a:t>We must include corresponding header files in our C programe for compiler verification purpose, By getting and knows from the manual pages.</a:t>
            </a:r>
          </a:p>
          <a:p>
            <a:r>
              <a:rPr lang="en-US" dirty="0"/>
              <a:t>If you don’t mention the &lt;stdio. h&gt; header file section it gives output, Because ‘C’ library’s known’s the Standard C library’s.</a:t>
            </a:r>
          </a:p>
        </p:txBody>
      </p:sp>
    </p:spTree>
    <p:extLst>
      <p:ext uri="{BB962C8B-B14F-4D97-AF65-F5344CB8AC3E}">
        <p14:creationId xmlns:p14="http://schemas.microsoft.com/office/powerpoint/2010/main" val="421010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F579-75F1-E08E-7BB2-7D152CBCC02C}"/>
              </a:ext>
            </a:extLst>
          </p:cNvPr>
          <p:cNvSpPr>
            <a:spLocks noGrp="1"/>
          </p:cNvSpPr>
          <p:nvPr>
            <p:ph type="title"/>
          </p:nvPr>
        </p:nvSpPr>
        <p:spPr>
          <a:xfrm>
            <a:off x="503455" y="229454"/>
            <a:ext cx="9834628" cy="518843"/>
          </a:xfrm>
        </p:spPr>
        <p:txBody>
          <a:bodyPr>
            <a:normAutofit fontScale="90000"/>
          </a:bodyPr>
          <a:lstStyle/>
          <a:p>
            <a:r>
              <a:rPr lang="en-US" dirty="0"/>
              <a:t>INTRODUCTION TO LIBRARY’S AND FUNCTION’S</a:t>
            </a:r>
            <a:br>
              <a:rPr lang="en-US" dirty="0"/>
            </a:br>
            <a:endParaRPr lang="en-US" dirty="0"/>
          </a:p>
        </p:txBody>
      </p:sp>
      <p:sp>
        <p:nvSpPr>
          <p:cNvPr id="3" name="Content Placeholder 2">
            <a:extLst>
              <a:ext uri="{FF2B5EF4-FFF2-40B4-BE49-F238E27FC236}">
                <a16:creationId xmlns:a16="http://schemas.microsoft.com/office/drawing/2014/main" id="{1105368F-657F-1E45-0593-A4A8C1C4231F}"/>
              </a:ext>
            </a:extLst>
          </p:cNvPr>
          <p:cNvSpPr>
            <a:spLocks noGrp="1"/>
          </p:cNvSpPr>
          <p:nvPr>
            <p:ph idx="1"/>
          </p:nvPr>
        </p:nvSpPr>
        <p:spPr>
          <a:xfrm>
            <a:off x="503455" y="748297"/>
            <a:ext cx="9905999" cy="5885234"/>
          </a:xfrm>
        </p:spPr>
        <p:txBody>
          <a:bodyPr>
            <a:normAutofit fontScale="92500" lnSpcReduction="10000"/>
          </a:bodyPr>
          <a:lstStyle/>
          <a:p>
            <a:pPr marL="0" indent="0">
              <a:buNone/>
            </a:pPr>
            <a:r>
              <a:rPr lang="en-US" sz="2600" b="1" dirty="0">
                <a:solidFill>
                  <a:schemeClr val="tx1"/>
                </a:solidFill>
              </a:rPr>
              <a:t>FUNCTION :</a:t>
            </a:r>
          </a:p>
          <a:p>
            <a:pPr marL="0" indent="0">
              <a:buNone/>
            </a:pPr>
            <a:r>
              <a:rPr lang="en-US" dirty="0"/>
              <a:t>It is defined as a set of instructions to perform a particular task are called</a:t>
            </a:r>
          </a:p>
          <a:p>
            <a:pPr marL="0" indent="0">
              <a:buNone/>
            </a:pPr>
            <a:r>
              <a:rPr lang="en-US" dirty="0"/>
              <a:t>“Function”.</a:t>
            </a:r>
          </a:p>
          <a:p>
            <a:pPr marL="0" indent="0"/>
            <a:r>
              <a:rPr lang="en-US" dirty="0"/>
              <a:t>Functions names should be a meaning full names.</a:t>
            </a:r>
          </a:p>
          <a:p>
            <a:pPr marL="0" indent="0"/>
            <a:r>
              <a:rPr lang="en-US" dirty="0"/>
              <a:t>A program logic can be sub-divided into multiple tasks each task defines a function.</a:t>
            </a:r>
          </a:p>
          <a:p>
            <a:pPr marL="0" indent="0"/>
            <a:r>
              <a:rPr lang="en-US" dirty="0"/>
              <a:t>In general any function takes inputs as arguments.so ,that function will process the data  based on inputs finally generates required output.</a:t>
            </a:r>
          </a:p>
          <a:p>
            <a:pPr marL="0" indent="0"/>
            <a:r>
              <a:rPr lang="en-US" dirty="0"/>
              <a:t>The number of input’s are separated by a comma operator.</a:t>
            </a:r>
          </a:p>
          <a:p>
            <a:pPr marL="0" indent="0">
              <a:buNone/>
            </a:pPr>
            <a:r>
              <a:rPr lang="en-US" sz="2800" b="1" dirty="0">
                <a:solidFill>
                  <a:schemeClr val="tx1"/>
                </a:solidFill>
                <a:latin typeface="Times New Roman" panose="02020603050405020304" pitchFamily="18" charset="0"/>
                <a:cs typeface="Times New Roman" panose="02020603050405020304" pitchFamily="18" charset="0"/>
              </a:rPr>
              <a:t>AGAIN FUNCTION’S ARE TWO TYPE’S</a:t>
            </a:r>
          </a:p>
          <a:p>
            <a:pPr marL="0" indent="0">
              <a:buNone/>
            </a:pPr>
            <a:r>
              <a:rPr lang="en-US" dirty="0"/>
              <a:t>Pre-defined Functions.</a:t>
            </a:r>
          </a:p>
          <a:p>
            <a:pPr marL="0" indent="0">
              <a:buNone/>
            </a:pPr>
            <a:r>
              <a:rPr lang="en-US" dirty="0"/>
              <a:t>User-defined Functions.</a:t>
            </a:r>
          </a:p>
          <a:p>
            <a:pPr marL="0" indent="0"/>
            <a:r>
              <a:rPr lang="en-US" dirty="0"/>
              <a:t>In general any Function will have Function Declaration , Defination and invocation.</a:t>
            </a:r>
          </a:p>
          <a:p>
            <a:pPr marL="0" indent="0"/>
            <a:r>
              <a:rPr lang="en-US" dirty="0"/>
              <a:t> For User defined Function’s We can see declaration’s , defination’ s and Function invocation with in the same C program.</a:t>
            </a:r>
          </a:p>
          <a:p>
            <a:pPr marL="0" indent="0"/>
            <a:r>
              <a:rPr lang="en-US" dirty="0"/>
              <a:t> For Predefined function declarations are present in header file, defination’s are present in Library’s and  Invokation’s are in the C program.</a:t>
            </a:r>
          </a:p>
          <a:p>
            <a:pPr marL="0" indent="0">
              <a:buNone/>
            </a:pPr>
            <a:endParaRPr lang="en-US" dirty="0"/>
          </a:p>
        </p:txBody>
      </p:sp>
    </p:spTree>
    <p:extLst>
      <p:ext uri="{BB962C8B-B14F-4D97-AF65-F5344CB8AC3E}">
        <p14:creationId xmlns:p14="http://schemas.microsoft.com/office/powerpoint/2010/main" val="71791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13ECD5-2DB8-F538-5D48-8913A207663A}"/>
              </a:ext>
            </a:extLst>
          </p:cNvPr>
          <p:cNvSpPr>
            <a:spLocks noGrp="1"/>
          </p:cNvSpPr>
          <p:nvPr>
            <p:ph idx="1"/>
          </p:nvPr>
        </p:nvSpPr>
        <p:spPr>
          <a:xfrm>
            <a:off x="423512" y="186813"/>
            <a:ext cx="9201751" cy="6430297"/>
          </a:xfrm>
        </p:spPr>
        <p:txBody>
          <a:bodyPr/>
          <a:lstStyle/>
          <a:p>
            <a:pPr marL="0" indent="0">
              <a:buNone/>
            </a:pPr>
            <a:r>
              <a:rPr lang="en-US" sz="3100" dirty="0">
                <a:solidFill>
                  <a:schemeClr val="tx1"/>
                </a:solidFill>
              </a:rPr>
              <a:t>LIBRARY’S</a:t>
            </a:r>
          </a:p>
          <a:p>
            <a:pPr marL="0" indent="0">
              <a:buNone/>
            </a:pPr>
            <a:r>
              <a:rPr lang="en-US" sz="3100" dirty="0">
                <a:solidFill>
                  <a:srgbClr val="FFC000"/>
                </a:solidFill>
              </a:rPr>
              <a:t>       </a:t>
            </a:r>
            <a:r>
              <a:rPr lang="en-US" dirty="0"/>
              <a:t>Every library function’s internally invokes one system calls , Each system call will have an equivalent kernel call identified by a unique positive number.</a:t>
            </a:r>
            <a:r>
              <a:rPr lang="en-US" dirty="0">
                <a:solidFill>
                  <a:srgbClr val="FFC000"/>
                </a:solidFill>
              </a:rPr>
              <a:t> </a:t>
            </a:r>
          </a:p>
          <a:p>
            <a:pPr marL="0" indent="0">
              <a:buNone/>
            </a:pPr>
            <a:r>
              <a:rPr lang="en-US" sz="2000" dirty="0">
                <a:solidFill>
                  <a:schemeClr val="tx1"/>
                </a:solidFill>
              </a:rPr>
              <a:t>Static:</a:t>
            </a:r>
          </a:p>
          <a:p>
            <a:pPr marL="0" indent="0">
              <a:buNone/>
            </a:pPr>
            <a:r>
              <a:rPr lang="en-US" dirty="0"/>
              <a:t> Happens as the last step of the compilation process. After the program is placed in the memory.</a:t>
            </a:r>
          </a:p>
          <a:p>
            <a:pPr marL="0" indent="0"/>
            <a:r>
              <a:rPr lang="en-US" dirty="0"/>
              <a:t> It is created with  &lt;libname.a&gt; extention.</a:t>
            </a:r>
          </a:p>
          <a:p>
            <a:pPr marL="0" indent="0">
              <a:buNone/>
            </a:pPr>
            <a:r>
              <a:rPr lang="en-US" sz="2000" dirty="0">
                <a:solidFill>
                  <a:schemeClr val="tx1"/>
                </a:solidFill>
              </a:rPr>
              <a:t>Dynamic</a:t>
            </a:r>
            <a:r>
              <a:rPr lang="en-US" dirty="0"/>
              <a:t>:</a:t>
            </a:r>
          </a:p>
          <a:p>
            <a:pPr marL="0" indent="0">
              <a:buNone/>
            </a:pPr>
            <a:r>
              <a:rPr lang="en-US" dirty="0"/>
              <a:t> Shared libraries are added during linking process when executable file and libraries are added to the memory.</a:t>
            </a:r>
          </a:p>
          <a:p>
            <a:pPr marL="0" indent="0"/>
            <a:r>
              <a:rPr lang="en-US" dirty="0"/>
              <a:t>It is created with &lt;libname.so&gt; extention.</a:t>
            </a:r>
          </a:p>
        </p:txBody>
      </p:sp>
    </p:spTree>
    <p:extLst>
      <p:ext uri="{BB962C8B-B14F-4D97-AF65-F5344CB8AC3E}">
        <p14:creationId xmlns:p14="http://schemas.microsoft.com/office/powerpoint/2010/main" val="2119075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4763-0AC3-246A-950B-3C5652C150BA}"/>
              </a:ext>
            </a:extLst>
          </p:cNvPr>
          <p:cNvSpPr>
            <a:spLocks noGrp="1"/>
          </p:cNvSpPr>
          <p:nvPr>
            <p:ph type="title"/>
          </p:nvPr>
        </p:nvSpPr>
        <p:spPr>
          <a:xfrm>
            <a:off x="587141" y="314632"/>
            <a:ext cx="10460270" cy="825910"/>
          </a:xfrm>
        </p:spPr>
        <p:txBody>
          <a:bodyPr>
            <a:normAutofit fontScale="90000"/>
          </a:bodyPr>
          <a:lstStyle/>
          <a:p>
            <a:r>
              <a:rPr lang="en-US" dirty="0"/>
              <a:t>FLOW OF EXECUTION OF PRINTF() AND SCANF()</a:t>
            </a:r>
            <a:br>
              <a:rPr lang="en-US" dirty="0"/>
            </a:br>
            <a:endParaRPr lang="en-US" dirty="0"/>
          </a:p>
        </p:txBody>
      </p:sp>
      <p:sp>
        <p:nvSpPr>
          <p:cNvPr id="3" name="Content Placeholder 2">
            <a:extLst>
              <a:ext uri="{FF2B5EF4-FFF2-40B4-BE49-F238E27FC236}">
                <a16:creationId xmlns:a16="http://schemas.microsoft.com/office/drawing/2014/main" id="{AE0EAC24-DC26-BBE1-5757-8CE41D31FBAC}"/>
              </a:ext>
            </a:extLst>
          </p:cNvPr>
          <p:cNvSpPr>
            <a:spLocks noGrp="1"/>
          </p:cNvSpPr>
          <p:nvPr>
            <p:ph idx="1"/>
          </p:nvPr>
        </p:nvSpPr>
        <p:spPr>
          <a:xfrm>
            <a:off x="462014" y="865239"/>
            <a:ext cx="9500133" cy="5810864"/>
          </a:xfrm>
        </p:spPr>
        <p:txBody>
          <a:bodyPr/>
          <a:lstStyle/>
          <a:p>
            <a:pPr marL="0" indent="0">
              <a:buNone/>
            </a:pPr>
            <a:r>
              <a:rPr lang="en-US" sz="2400" u="sng" dirty="0">
                <a:solidFill>
                  <a:schemeClr val="tx1"/>
                </a:solidFill>
              </a:rPr>
              <a:t>FLOW OF EXECUTION OF PRINTF()</a:t>
            </a:r>
          </a:p>
          <a:p>
            <a:pPr marL="0" indent="0">
              <a:buNone/>
            </a:pPr>
            <a:endParaRPr lang="en-US" sz="2400" u="sng" dirty="0">
              <a:solidFill>
                <a:schemeClr val="tx1"/>
              </a:solidFill>
            </a:endParaRPr>
          </a:p>
          <a:p>
            <a:pPr marL="0" indent="0">
              <a:buNone/>
            </a:pPr>
            <a:r>
              <a:rPr lang="en-US" dirty="0"/>
              <a:t>Printf(): It is used to display the data on terminal screen in the User spacefied format.</a:t>
            </a:r>
          </a:p>
          <a:p>
            <a:pPr marL="0" indent="0">
              <a:buNone/>
            </a:pPr>
            <a:endParaRPr lang="en-US" dirty="0"/>
          </a:p>
          <a:p>
            <a:pPr marL="0" indent="0">
              <a:buNone/>
            </a:pPr>
            <a:r>
              <a:rPr lang="en-US" sz="2400" u="sng" dirty="0">
                <a:solidFill>
                  <a:schemeClr val="tx1"/>
                </a:solidFill>
              </a:rPr>
              <a:t>DECLARATION OF PRITF()</a:t>
            </a:r>
          </a:p>
          <a:p>
            <a:pPr marL="0" indent="0">
              <a:buNone/>
            </a:pPr>
            <a:endParaRPr lang="en-US" sz="2400" u="sng" dirty="0">
              <a:solidFill>
                <a:schemeClr val="tx1"/>
              </a:solidFill>
            </a:endParaRPr>
          </a:p>
          <a:p>
            <a:pPr marL="0" indent="0">
              <a:buNone/>
            </a:pPr>
            <a:r>
              <a:rPr lang="en-US" dirty="0"/>
              <a:t>Int printf(const char *</a:t>
            </a:r>
            <a:r>
              <a:rPr lang="en-US" dirty="0" err="1"/>
              <a:t>src</a:t>
            </a:r>
            <a:r>
              <a:rPr lang="en-US" dirty="0"/>
              <a:t>,…);</a:t>
            </a:r>
          </a:p>
          <a:p>
            <a:pPr marL="0" indent="0">
              <a:buNone/>
            </a:pPr>
            <a:endParaRPr lang="en-US" dirty="0"/>
          </a:p>
          <a:p>
            <a:r>
              <a:rPr lang="en-US" dirty="0"/>
              <a:t>To this printf() we can pass single /multiple inputs.</a:t>
            </a:r>
          </a:p>
          <a:p>
            <a:r>
              <a:rPr lang="en-US" dirty="0"/>
              <a:t>Printf() always first input is a string constant , and this string constant is the combination of that is the string which that we display as its and plus formate specifier , Field width , Separators, Executable characters.</a:t>
            </a:r>
          </a:p>
          <a:p>
            <a:pPr marL="0" indent="0">
              <a:buNone/>
            </a:pPr>
            <a:r>
              <a:rPr lang="en-US" dirty="0"/>
              <a:t>Eg: Int x=10; </a:t>
            </a:r>
          </a:p>
          <a:p>
            <a:pPr marL="0" indent="0">
              <a:buNone/>
            </a:pPr>
            <a:r>
              <a:rPr lang="en-US" dirty="0"/>
              <a:t>     printf(“%d\n”,x);</a:t>
            </a:r>
          </a:p>
          <a:p>
            <a:pPr marL="0" indent="0">
              <a:buNone/>
            </a:pPr>
            <a:endParaRPr lang="en-US" dirty="0"/>
          </a:p>
        </p:txBody>
      </p:sp>
    </p:spTree>
    <p:extLst>
      <p:ext uri="{BB962C8B-B14F-4D97-AF65-F5344CB8AC3E}">
        <p14:creationId xmlns:p14="http://schemas.microsoft.com/office/powerpoint/2010/main" val="315965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84DFD-F36B-07D1-911B-593B90F88F61}"/>
              </a:ext>
            </a:extLst>
          </p:cNvPr>
          <p:cNvSpPr>
            <a:spLocks noGrp="1"/>
          </p:cNvSpPr>
          <p:nvPr>
            <p:ph idx="1"/>
          </p:nvPr>
        </p:nvSpPr>
        <p:spPr>
          <a:xfrm>
            <a:off x="1143000" y="578002"/>
            <a:ext cx="9905999" cy="5763803"/>
          </a:xfrm>
        </p:spPr>
        <p:txBody>
          <a:bodyPr>
            <a:normAutofit/>
          </a:bodyPr>
          <a:lstStyle/>
          <a:p>
            <a:r>
              <a:rPr lang="en-US" dirty="0"/>
              <a:t>To separate the output we can use separators are executable character’s.</a:t>
            </a:r>
          </a:p>
          <a:p>
            <a:r>
              <a:rPr lang="en-US" dirty="0"/>
              <a:t>The separators are any character or symbol.</a:t>
            </a:r>
          </a:p>
          <a:p>
            <a:r>
              <a:rPr lang="en-US" dirty="0"/>
              <a:t>Can not be used as a % conversion specifier as a separator.</a:t>
            </a:r>
          </a:p>
          <a:p>
            <a:pPr marL="0" indent="0">
              <a:buNone/>
            </a:pPr>
            <a:r>
              <a:rPr lang="en-US" dirty="0"/>
              <a:t>Eg: int x=2; </a:t>
            </a:r>
          </a:p>
          <a:p>
            <a:pPr marL="0" indent="0">
              <a:buNone/>
            </a:pPr>
            <a:r>
              <a:rPr lang="en-US" dirty="0"/>
              <a:t>    printf(“%d-%x-%o”, x , x , x);</a:t>
            </a:r>
          </a:p>
          <a:p>
            <a:pPr marL="0" indent="0">
              <a:buNone/>
            </a:pPr>
            <a:endParaRPr lang="en-US" dirty="0"/>
          </a:p>
          <a:p>
            <a:r>
              <a:rPr lang="en-US" dirty="0"/>
              <a:t>Printf() will evaluate from right to left and prints left to right.</a:t>
            </a:r>
          </a:p>
          <a:p>
            <a:r>
              <a:rPr lang="en-US" dirty="0"/>
              <a:t>Printf() will returns the count </a:t>
            </a:r>
            <a:r>
              <a:rPr lang="en-US" dirty="0" err="1"/>
              <a:t>no.of</a:t>
            </a:r>
            <a:r>
              <a:rPr lang="en-US" dirty="0"/>
              <a:t> character’s displayed on the terminal screen.</a:t>
            </a:r>
          </a:p>
          <a:p>
            <a:r>
              <a:rPr lang="en-US" dirty="0"/>
              <a:t>Printf() will stop the printing the data until the null character ‘\0’</a:t>
            </a:r>
          </a:p>
          <a:p>
            <a:r>
              <a:rPr lang="en-US" dirty="0"/>
              <a:t>Eg: printf(“</a:t>
            </a:r>
            <a:r>
              <a:rPr lang="en-US" dirty="0" err="1"/>
              <a:t>Wel</a:t>
            </a:r>
            <a:r>
              <a:rPr lang="en-US" dirty="0"/>
              <a:t>\0come\n”);</a:t>
            </a:r>
          </a:p>
          <a:p>
            <a:r>
              <a:rPr lang="en-US" dirty="0"/>
              <a:t>In that base address will passed in that .</a:t>
            </a:r>
            <a:r>
              <a:rPr lang="en-US" dirty="0" err="1"/>
              <a:t>rodata</a:t>
            </a:r>
            <a:r>
              <a:rPr lang="en-US" dirty="0"/>
              <a:t> formate.</a:t>
            </a:r>
          </a:p>
          <a:p>
            <a:pPr marL="0" indent="0">
              <a:buNone/>
            </a:pPr>
            <a:endParaRPr lang="en-US" dirty="0"/>
          </a:p>
        </p:txBody>
      </p:sp>
    </p:spTree>
    <p:extLst>
      <p:ext uri="{BB962C8B-B14F-4D97-AF65-F5344CB8AC3E}">
        <p14:creationId xmlns:p14="http://schemas.microsoft.com/office/powerpoint/2010/main" val="29682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01E2-CB51-476D-C378-374883EFD5BC}"/>
              </a:ext>
            </a:extLst>
          </p:cNvPr>
          <p:cNvSpPr>
            <a:spLocks noGrp="1"/>
          </p:cNvSpPr>
          <p:nvPr>
            <p:ph type="title"/>
          </p:nvPr>
        </p:nvSpPr>
        <p:spPr>
          <a:xfrm>
            <a:off x="744354" y="693018"/>
            <a:ext cx="6789804" cy="644893"/>
          </a:xfrm>
        </p:spPr>
        <p:txBody>
          <a:bodyPr/>
          <a:lstStyle/>
          <a:p>
            <a:r>
              <a:rPr lang="en-US" dirty="0"/>
              <a:t>Flow OF Execution of printf()</a:t>
            </a:r>
          </a:p>
        </p:txBody>
      </p:sp>
      <p:pic>
        <p:nvPicPr>
          <p:cNvPr id="5" name="Picture 4">
            <a:extLst>
              <a:ext uri="{FF2B5EF4-FFF2-40B4-BE49-F238E27FC236}">
                <a16:creationId xmlns:a16="http://schemas.microsoft.com/office/drawing/2014/main" id="{D994682D-28EE-EEB8-5723-C3B8608F3CE6}"/>
              </a:ext>
            </a:extLst>
          </p:cNvPr>
          <p:cNvPicPr>
            <a:picLocks noChangeAspect="1"/>
          </p:cNvPicPr>
          <p:nvPr/>
        </p:nvPicPr>
        <p:blipFill rotWithShape="1">
          <a:blip r:embed="rId2"/>
          <a:srcRect l="19860" t="6071" r="24702" b="5930"/>
          <a:stretch/>
        </p:blipFill>
        <p:spPr>
          <a:xfrm rot="16200000">
            <a:off x="2954956" y="-500513"/>
            <a:ext cx="4186990" cy="8499106"/>
          </a:xfrm>
          <a:prstGeom prst="rect">
            <a:avLst/>
          </a:prstGeom>
        </p:spPr>
      </p:pic>
    </p:spTree>
    <p:extLst>
      <p:ext uri="{BB962C8B-B14F-4D97-AF65-F5344CB8AC3E}">
        <p14:creationId xmlns:p14="http://schemas.microsoft.com/office/powerpoint/2010/main" val="292016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A6C42-4F4F-CC53-67BA-299F2FFA7AAD}"/>
              </a:ext>
            </a:extLst>
          </p:cNvPr>
          <p:cNvSpPr>
            <a:spLocks noGrp="1"/>
          </p:cNvSpPr>
          <p:nvPr>
            <p:ph idx="1"/>
          </p:nvPr>
        </p:nvSpPr>
        <p:spPr>
          <a:xfrm>
            <a:off x="661737" y="671358"/>
            <a:ext cx="9059779" cy="5989945"/>
          </a:xfrm>
        </p:spPr>
        <p:txBody>
          <a:bodyPr>
            <a:normAutofit/>
          </a:bodyPr>
          <a:lstStyle/>
          <a:p>
            <a:pPr marL="0" indent="0">
              <a:buNone/>
            </a:pPr>
            <a:r>
              <a:rPr lang="en-US" sz="2400" dirty="0">
                <a:solidFill>
                  <a:schemeClr val="tx1"/>
                </a:solidFill>
              </a:rPr>
              <a:t>SCANF():</a:t>
            </a:r>
          </a:p>
          <a:p>
            <a:pPr marL="0" indent="0">
              <a:buNone/>
            </a:pPr>
            <a:r>
              <a:rPr lang="en-US" dirty="0"/>
              <a:t>     It is a standard C library input function, generally it behaves as a blocking call that means the execution of the programe will suspended until the user enters the input[ Read inputs at run time only].</a:t>
            </a:r>
          </a:p>
          <a:p>
            <a:pPr marL="0" indent="0">
              <a:buNone/>
            </a:pPr>
            <a:r>
              <a:rPr lang="en-US" sz="2400" dirty="0">
                <a:solidFill>
                  <a:schemeClr val="tx1"/>
                </a:solidFill>
              </a:rPr>
              <a:t>DECLARATION:</a:t>
            </a:r>
          </a:p>
          <a:p>
            <a:pPr marL="0" indent="0">
              <a:buNone/>
            </a:pPr>
            <a:r>
              <a:rPr lang="en-US" b="1" dirty="0"/>
              <a:t>Int scanf(const char *src,…);</a:t>
            </a:r>
          </a:p>
          <a:p>
            <a:r>
              <a:rPr lang="en-US" dirty="0"/>
              <a:t>Scanf() in that 1</a:t>
            </a:r>
            <a:r>
              <a:rPr lang="en-US" baseline="30000" dirty="0"/>
              <a:t>st</a:t>
            </a:r>
            <a:r>
              <a:rPr lang="en-US" dirty="0"/>
              <a:t> input is string constant ,the string constant it is the combination of format specifiers along separators.</a:t>
            </a:r>
          </a:p>
          <a:p>
            <a:r>
              <a:rPr lang="en-US" dirty="0"/>
              <a:t>From second input onwards we’ve to pass memory location address only.</a:t>
            </a:r>
          </a:p>
          <a:p>
            <a:r>
              <a:rPr lang="en-US" dirty="0"/>
              <a:t>Scanf() always deals with memory location address . The number of formate specifiers mention in 1</a:t>
            </a:r>
            <a:r>
              <a:rPr lang="en-US" baseline="30000" dirty="0"/>
              <a:t>st</a:t>
            </a:r>
            <a:r>
              <a:rPr lang="en-US" dirty="0"/>
              <a:t> input should be equal to number of memory location address from 2</a:t>
            </a:r>
            <a:r>
              <a:rPr lang="en-US" baseline="30000" dirty="0"/>
              <a:t>nd</a:t>
            </a:r>
            <a:r>
              <a:rPr lang="en-US" dirty="0"/>
              <a:t> input onwards.</a:t>
            </a:r>
          </a:p>
          <a:p>
            <a:r>
              <a:rPr lang="en-US" dirty="0"/>
              <a:t>Always scanf followed by printf().</a:t>
            </a:r>
          </a:p>
        </p:txBody>
      </p:sp>
    </p:spTree>
    <p:extLst>
      <p:ext uri="{BB962C8B-B14F-4D97-AF65-F5344CB8AC3E}">
        <p14:creationId xmlns:p14="http://schemas.microsoft.com/office/powerpoint/2010/main" val="3534725896"/>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262</TotalTime>
  <Words>2356</Words>
  <Application>Microsoft Office PowerPoint</Application>
  <PresentationFormat>Widescreen</PresentationFormat>
  <Paragraphs>248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Times New Roman</vt:lpstr>
      <vt:lpstr>Trebuchet MS</vt:lpstr>
      <vt:lpstr>Wingdings 3</vt:lpstr>
      <vt:lpstr>Facet</vt:lpstr>
      <vt:lpstr>STANDARD C LIBRARY INPUT                   AND  OUTPUT FUNCTIONS</vt:lpstr>
      <vt:lpstr>PowerPoint Presentation</vt:lpstr>
      <vt:lpstr>ABOUT HEADER FILES</vt:lpstr>
      <vt:lpstr>INTRODUCTION TO LIBRARY’S AND FUNCTION’S </vt:lpstr>
      <vt:lpstr>PowerPoint Presentation</vt:lpstr>
      <vt:lpstr>FLOW OF EXECUTION OF PRINTF() AND SCANF() </vt:lpstr>
      <vt:lpstr>PowerPoint Presentation</vt:lpstr>
      <vt:lpstr>Flow OF Execution of printf()</vt:lpstr>
      <vt:lpstr>PowerPoint Presentation</vt:lpstr>
      <vt:lpstr>Flow of execution of scanf( )</vt:lpstr>
      <vt:lpstr>CONVERTION SPECIFICATIONS</vt:lpstr>
      <vt:lpstr>PowerPoint Presentation</vt:lpstr>
      <vt:lpstr>PowerPoint Presentation</vt:lpstr>
      <vt:lpstr>                       READING INPUT DATA(scanf()) </vt:lpstr>
      <vt:lpstr>PowerPoint Presentation</vt:lpstr>
      <vt:lpstr>PowerPoint Presentation</vt:lpstr>
      <vt:lpstr>PowerPoint Presentation</vt:lpstr>
      <vt:lpstr>WRITING OUTPUT DATA</vt:lpstr>
      <vt:lpstr>FORMATTED INPUT AND OUTPUT </vt:lpstr>
      <vt:lpstr>FORMATTED  OUTPUT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C LIBRARY INPUT AND OUTPUT                   FUNCTIONS</dc:title>
  <dc:creator>zuberoddin shaik</dc:creator>
  <cp:lastModifiedBy>Gampala Kumar</cp:lastModifiedBy>
  <cp:revision>20</cp:revision>
  <dcterms:created xsi:type="dcterms:W3CDTF">2022-12-27T18:14:07Z</dcterms:created>
  <dcterms:modified xsi:type="dcterms:W3CDTF">2022-12-31T02:55:59Z</dcterms:modified>
</cp:coreProperties>
</file>